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258" r:id="rId5"/>
    <p:sldId id="259" r:id="rId6"/>
    <p:sldId id="260" r:id="rId7"/>
    <p:sldId id="309" r:id="rId8"/>
    <p:sldId id="310" r:id="rId9"/>
    <p:sldId id="311" r:id="rId10"/>
    <p:sldId id="312" r:id="rId11"/>
    <p:sldId id="313" r:id="rId12"/>
    <p:sldId id="31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9E3C1D73-78F0-8DCD-BF71-61164EE955BA}" name="Martha Evans" initials="ME" userId="S::mevans@ncb.org.uk::3c1badc2-301d-4c55-ab15-e0004543ecf2" providerId="AD"/>
  <p188:author id="{BD607792-142E-BCB4-EEE0-9352AC7C123D}" name="Aoife Nic Colaim" initials="AN" userId="S::ANiccolaim@ncb.org.uk::6aaa2443-ec71-4a99-a879-78a614b2bc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464"/>
    <a:srgbClr val="8757E5"/>
    <a:srgbClr val="3A8DFF"/>
    <a:srgbClr val="448DFF"/>
    <a:srgbClr val="878DFF"/>
    <a:srgbClr val="1B1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A2FDD2-09A4-4F0A-8B9D-C66D58F3472A}" v="3" dt="2024-08-29T13:59:36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sZ_CkltlgS4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youtu.be/sZ_CkltlgS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mI5hbQTIUw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youtu.be/UmI5hbQTIU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3.png"/><Relationship Id="rId7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3.png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4D3DCF-11C8-0519-E06A-A49541F16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204" y="1807610"/>
            <a:ext cx="8219586" cy="3668896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  <a:solidFill>
            <a:srgbClr val="1B1862"/>
          </a:solidFill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5" name="Picture 4" descr="A purple rectangle with white text&#10;&#10;Description automatically generated">
            <a:extLst>
              <a:ext uri="{FF2B5EF4-FFF2-40B4-BE49-F238E27FC236}">
                <a16:creationId xmlns:a16="http://schemas.microsoft.com/office/drawing/2014/main" id="{6D91748A-A9BA-A0AF-0EE9-7FD3BC24C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4" y="2367313"/>
            <a:ext cx="5553890" cy="267586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Monday 18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to </a:t>
            </a:r>
          </a:p>
          <a:p>
            <a:pPr algn="ctr"/>
            <a:r>
              <a:rPr lang="en-US" sz="3000" b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Friday 22</a:t>
            </a:r>
            <a:r>
              <a:rPr lang="en-US" sz="3000" b="1" baseline="3000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nd</a:t>
            </a:r>
            <a:r>
              <a:rPr lang="en-US" sz="3000" b="1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November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2006444">
            <a:off x="9977101" y="1339036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787391" y="1963792"/>
            <a:ext cx="1848671" cy="450795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517566" y="4455013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Monday 18</a:t>
            </a:r>
            <a:r>
              <a:rPr lang="en-US" sz="2500" b="1" baseline="30000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735" y="3468689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7011911" y="3469447"/>
            <a:ext cx="2771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Odd Socks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Day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667651" y="5696784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A0BE94B-407F-F8F4-DD1B-9E78024F17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402112" y="-1830022"/>
            <a:ext cx="1000117" cy="57807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538456" y="-1917807"/>
            <a:ext cx="945144" cy="5780751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19" y="3784744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738433" y="1824498"/>
            <a:ext cx="1071513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From playgrounds to parliament, our homes to our phones, this Anti-Bullying Week let's 'Choose Respect' and bring an end to bullying which negatively impacts millions of young lives.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This year, we’ll empower children and young people to not resort to bullying, even when we disagree and remind adults to lead by example, online and offline.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Imagine a world where respect and kindness thrives — it’s not just a dream, it's in the choices we make. Join us this Anti-Bullying Week and commit to 'Choose Respect'. What will you choose?</a:t>
            </a:r>
            <a:endParaRPr lang="en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561947" y="542291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CALL TO ACTION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2F7F802-5532-AEE3-0F4D-DA77657E6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911694"/>
            <a:ext cx="3782970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781870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59829" y="3580045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8415" y="1557050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3899037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32575" y="3081571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803330" y="5477688"/>
            <a:ext cx="630749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1B1862"/>
                </a:solidFill>
                <a:latin typeface="Cera Round Pro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https://youtu.be/sZ_CkltlgS4</a:t>
            </a:r>
            <a:r>
              <a:rPr lang="en-GB" sz="24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46027" y="263704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583782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745024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DDF7C9D-BF07-02F0-23C7-E1E250B7B6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5" name="Online Media 4" title="Anti-Bullying Week 2024: Choose Respect">
            <a:hlinkClick r:id="" action="ppaction://media"/>
            <a:extLst>
              <a:ext uri="{FF2B5EF4-FFF2-40B4-BE49-F238E27FC236}">
                <a16:creationId xmlns:a16="http://schemas.microsoft.com/office/drawing/2014/main" id="{A1F6F110-3145-BC55-F9DE-3826B30396B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820612" y="1191395"/>
            <a:ext cx="6571785" cy="371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3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20459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50218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11566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30921" y="970220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RESPECT?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126831" y="2739138"/>
            <a:ext cx="101534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ave due regard for (someone’s feelings, wishes, or rights).</a:t>
            </a:r>
            <a:endParaRPr lang="en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45668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52689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AF6C1EC-2ADD-88AB-0A76-42433B901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5BB659-BA77-7178-EB98-6EEB09686057}"/>
              </a:ext>
            </a:extLst>
          </p:cNvPr>
          <p:cNvSpPr txBox="1"/>
          <p:nvPr/>
        </p:nvSpPr>
        <p:spPr>
          <a:xfrm>
            <a:off x="2487993" y="141484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 Languages 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</a:p>
        </p:txBody>
      </p:sp>
    </p:spTree>
    <p:extLst>
      <p:ext uri="{BB962C8B-B14F-4D97-AF65-F5344CB8AC3E}">
        <p14:creationId xmlns:p14="http://schemas.microsoft.com/office/powerpoint/2010/main" val="163613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447206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599169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612247" y="2025607"/>
            <a:ext cx="896750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The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repetitive, intentional hurting 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of one person or group by another person or group, where the relationship involves an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imbalance of power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. Bullying can be physical, verbal or psychological.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It can happen face to face or online.</a:t>
            </a:r>
            <a:endParaRPr lang="en-US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44055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414173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335023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361465" y="942935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1B1862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BULLYING?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7E78E34-9FA7-C1D1-5F6C-5DCC96530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1FF9D2-7E3D-3C6F-8109-15EB060DBBBC}"/>
              </a:ext>
            </a:extLst>
          </p:cNvPr>
          <p:cNvSpPr txBox="1"/>
          <p:nvPr/>
        </p:nvSpPr>
        <p:spPr>
          <a:xfrm>
            <a:off x="2529137" y="142136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Anti-Bullying Alliance’s Definition:</a:t>
            </a:r>
          </a:p>
        </p:txBody>
      </p:sp>
    </p:spTree>
    <p:extLst>
      <p:ext uri="{BB962C8B-B14F-4D97-AF65-F5344CB8AC3E}">
        <p14:creationId xmlns:p14="http://schemas.microsoft.com/office/powerpoint/2010/main" val="125393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875118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745294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309191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8415" y="1557050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3862461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18383" y="3104638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592412" y="5490161"/>
            <a:ext cx="630749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1B1464"/>
                </a:solidFill>
                <a:latin typeface="Cera Round Pro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https://youtu.be/UmI5hbQTIUw</a:t>
            </a:r>
            <a:r>
              <a:rPr lang="en-GB" sz="2400" b="1" dirty="0">
                <a:solidFill>
                  <a:srgbClr val="1B1464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46027" y="263704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620358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781600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27B41CB-02AA-6315-0081-A04452B91F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5" name="Online Media 4" title="Anti-Bullying Week 2024: Choose Respect - Primary School Video">
            <a:hlinkClick r:id="" action="ppaction://media"/>
            <a:extLst>
              <a:ext uri="{FF2B5EF4-FFF2-40B4-BE49-F238E27FC236}">
                <a16:creationId xmlns:a16="http://schemas.microsoft.com/office/drawing/2014/main" id="{DDF35C9F-D049-A21E-3EC9-9A89899FBBC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809069" y="1158213"/>
            <a:ext cx="6495682" cy="367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6">
            <a:extLst>
              <a:ext uri="{FF2B5EF4-FFF2-40B4-BE49-F238E27FC236}">
                <a16:creationId xmlns:a16="http://schemas.microsoft.com/office/drawing/2014/main" id="{794FD819-3BCC-5431-36A9-7B7D27E0704D}"/>
              </a:ext>
            </a:extLst>
          </p:cNvPr>
          <p:cNvSpPr/>
          <p:nvPr/>
        </p:nvSpPr>
        <p:spPr>
          <a:xfrm rot="16200000">
            <a:off x="4933126" y="-3427121"/>
            <a:ext cx="2079908" cy="10035311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054362" y="-3579220"/>
            <a:ext cx="2079908" cy="10035311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395583" y="631789"/>
            <a:ext cx="93974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ANTI-BULLYING WEEK: PRIMARY SCHOOL VIDEO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078345" y="3331369"/>
            <a:ext cx="11113654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What was the message in the film?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How can we show respect to each other in school?</a:t>
            </a:r>
            <a:endParaRPr lang="en-GB" sz="35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Should we be showing respect to everyone?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5" y="3312518"/>
            <a:ext cx="805669" cy="805669"/>
          </a:xfrm>
          <a:prstGeom prst="rect">
            <a:avLst/>
          </a:prstGeom>
        </p:spPr>
      </p:pic>
      <p:pic>
        <p:nvPicPr>
          <p:cNvPr id="10" name="Graphic 9" descr="Right pointing backhand index with solid fill">
            <a:extLst>
              <a:ext uri="{FF2B5EF4-FFF2-40B4-BE49-F238E27FC236}">
                <a16:creationId xmlns:a16="http://schemas.microsoft.com/office/drawing/2014/main" id="{6C079C80-C30C-A51F-0233-E54D44570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5" y="4110755"/>
            <a:ext cx="805669" cy="805669"/>
          </a:xfrm>
          <a:prstGeom prst="rect">
            <a:avLst/>
          </a:prstGeom>
        </p:spPr>
      </p:pic>
      <p:pic>
        <p:nvPicPr>
          <p:cNvPr id="11" name="Graphic 10" descr="Right pointing backhand index with solid fill">
            <a:extLst>
              <a:ext uri="{FF2B5EF4-FFF2-40B4-BE49-F238E27FC236}">
                <a16:creationId xmlns:a16="http://schemas.microsoft.com/office/drawing/2014/main" id="{FE3E04FE-CB17-4D8C-7303-73CF01132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4" y="4949064"/>
            <a:ext cx="805669" cy="805669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966F474-01AA-090F-68FA-D860C2C93E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498105" y="117554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4308191" y="-1843066"/>
            <a:ext cx="902801" cy="694001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678895" y="1311642"/>
            <a:ext cx="81290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WE CHOOSE RESPECT PLEDGES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727176" y="2980230"/>
            <a:ext cx="101534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8757E5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Group Discussion</a:t>
            </a:r>
            <a:endParaRPr lang="en-GB" sz="4800" b="1" dirty="0">
              <a:solidFill>
                <a:srgbClr val="8757E5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206361" y="2591754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A0566D0-4D05-A02F-99C5-9E2A4A1D6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21" name="Graphic 20" descr="Chat with solid fill">
            <a:extLst>
              <a:ext uri="{FF2B5EF4-FFF2-40B4-BE49-F238E27FC236}">
                <a16:creationId xmlns:a16="http://schemas.microsoft.com/office/drawing/2014/main" id="{D8C1CECC-5564-AFA9-4768-EDAA60476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11615" y="1914134"/>
            <a:ext cx="3517945" cy="351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103785" y="-2963572"/>
            <a:ext cx="1766420" cy="88981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97423" y="288817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905243" y="6312110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47387" y="-3046495"/>
            <a:ext cx="1695648" cy="886159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99791" y="612689"/>
            <a:ext cx="8898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WHO CAN YOU SPEAK TO AT SCHOOL?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679745" y="2938482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98438" y="4510955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ounded Rectangle 16">
            <a:extLst>
              <a:ext uri="{FF2B5EF4-FFF2-40B4-BE49-F238E27FC236}">
                <a16:creationId xmlns:a16="http://schemas.microsoft.com/office/drawing/2014/main" id="{41ADD53C-23C4-09DD-A9AC-A300E159EEB0}"/>
              </a:ext>
            </a:extLst>
          </p:cNvPr>
          <p:cNvSpPr/>
          <p:nvPr/>
        </p:nvSpPr>
        <p:spPr>
          <a:xfrm rot="5400000">
            <a:off x="5932315" y="4524626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16">
            <a:extLst>
              <a:ext uri="{FF2B5EF4-FFF2-40B4-BE49-F238E27FC236}">
                <a16:creationId xmlns:a16="http://schemas.microsoft.com/office/drawing/2014/main" id="{5CF0E039-CE25-975B-BD83-4B47B89D5029}"/>
              </a:ext>
            </a:extLst>
          </p:cNvPr>
          <p:cNvSpPr/>
          <p:nvPr/>
        </p:nvSpPr>
        <p:spPr>
          <a:xfrm rot="5400000">
            <a:off x="9020878" y="4536351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940682" y="5580327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Mrs Arif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50FD3F-5CED-DBDF-C405-DF370A2C39EC}"/>
              </a:ext>
            </a:extLst>
          </p:cNvPr>
          <p:cNvSpPr txBox="1"/>
          <p:nvPr/>
        </p:nvSpPr>
        <p:spPr>
          <a:xfrm>
            <a:off x="5042446" y="5601289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Alastair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DE833B-006E-2CFD-68E9-34DD3ACFB447}"/>
              </a:ext>
            </a:extLst>
          </p:cNvPr>
          <p:cNvSpPr txBox="1"/>
          <p:nvPr/>
        </p:nvSpPr>
        <p:spPr>
          <a:xfrm>
            <a:off x="8124578" y="5601861"/>
            <a:ext cx="22333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Mrs Watson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2805B5F-6EB0-B44D-69A6-5BDE5FA16A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33" name="Picture 5">
            <a:extLst>
              <a:ext uri="{FF2B5EF4-FFF2-40B4-BE49-F238E27FC236}">
                <a16:creationId xmlns:a16="http://schemas.microsoft.com/office/drawing/2014/main" id="{8995C520-9EAF-4E55-B119-C9A904B884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869" y="2834422"/>
            <a:ext cx="212090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>
            <a:extLst>
              <a:ext uri="{FF2B5EF4-FFF2-40B4-BE49-F238E27FC236}">
                <a16:creationId xmlns:a16="http://schemas.microsoft.com/office/drawing/2014/main" id="{47739401-50CC-454C-9005-1AE8869C2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193" y="3100763"/>
            <a:ext cx="1995488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0" descr="Alastair Whitelaw (@alastairRP) / X">
            <a:extLst>
              <a:ext uri="{FF2B5EF4-FFF2-40B4-BE49-F238E27FC236}">
                <a16:creationId xmlns:a16="http://schemas.microsoft.com/office/drawing/2014/main" id="{D0CBCAFA-5F49-4841-A4C3-51532A817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031" y="3043588"/>
            <a:ext cx="2143125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272</Words>
  <Application>Microsoft Office PowerPoint</Application>
  <PresentationFormat>Widescreen</PresentationFormat>
  <Paragraphs>33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Cera Pro</vt:lpstr>
      <vt:lpstr>Cera Round Pro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Evason-Browning</dc:creator>
  <cp:lastModifiedBy>Mrs Smith</cp:lastModifiedBy>
  <cp:revision>14</cp:revision>
  <dcterms:created xsi:type="dcterms:W3CDTF">2024-08-12T13:06:58Z</dcterms:created>
  <dcterms:modified xsi:type="dcterms:W3CDTF">2024-11-18T09:19:55Z</dcterms:modified>
</cp:coreProperties>
</file>