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66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21B"/>
    <a:srgbClr val="EEEDED"/>
    <a:srgbClr val="FFF521"/>
    <a:srgbClr val="FF4D2D"/>
    <a:srgbClr val="FFD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C23D3-C262-CE48-B089-B06C60F7E2B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FB70D-E0D9-6943-8548-B5B5B380E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3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BU0y8-h1DQ" TargetMode="External"/><Relationship Id="rId13" Type="http://schemas.openxmlformats.org/officeDocument/2006/relationships/hyperlink" Target="https://www.youtube.com/watch?v=OV5_LQArLa0" TargetMode="External"/><Relationship Id="rId3" Type="http://schemas.openxmlformats.org/officeDocument/2006/relationships/hyperlink" Target="https://www.youtube.com/watch?v=StTqXEQ2l-Y" TargetMode="External"/><Relationship Id="rId7" Type="http://schemas.openxmlformats.org/officeDocument/2006/relationships/hyperlink" Target="https://www.youtube.com/watch?v=uyGY2NfYpeE" TargetMode="External"/><Relationship Id="rId12" Type="http://schemas.openxmlformats.org/officeDocument/2006/relationships/hyperlink" Target="https://www.youtube.com/watch?v=6k8cpUkKK4c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CjxugyZCfuw" TargetMode="External"/><Relationship Id="rId11" Type="http://schemas.openxmlformats.org/officeDocument/2006/relationships/hyperlink" Target="https://www.youtube.com/watch?v=DNZUKm0ApEM" TargetMode="External"/><Relationship Id="rId5" Type="http://schemas.openxmlformats.org/officeDocument/2006/relationships/hyperlink" Target="https://www.youtube.com/watch?v=PKfD8d3XJok" TargetMode="External"/><Relationship Id="rId15" Type="http://schemas.openxmlformats.org/officeDocument/2006/relationships/hyperlink" Target="https://www.youtube.com/watch?v=9X__dSXQMRU" TargetMode="External"/><Relationship Id="rId10" Type="http://schemas.openxmlformats.org/officeDocument/2006/relationships/hyperlink" Target="https://www.youtube.com/watch?v=H98Rfljxmsc" TargetMode="External"/><Relationship Id="rId4" Type="http://schemas.openxmlformats.org/officeDocument/2006/relationships/hyperlink" Target="https://www.youtube.com/watch?v=g9dVcZQBUdA" TargetMode="External"/><Relationship Id="rId9" Type="http://schemas.openxmlformats.org/officeDocument/2006/relationships/hyperlink" Target="https://www.youtube.com/watch?v=MS9X0rLakcM" TargetMode="External"/><Relationship Id="rId14" Type="http://schemas.openxmlformats.org/officeDocument/2006/relationships/hyperlink" Target="https://www.youtube.com/watch?v=ZbZSe6N_BXs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/>
              <a:t>Aim: </a:t>
            </a:r>
            <a:r>
              <a:rPr lang="en-GB" sz="1200" b="1"/>
              <a:t>To introduce children to the idea of This is My Place</a:t>
            </a:r>
            <a:br>
              <a:rPr lang="en-GB" sz="1200" b="1">
                <a:cs typeface="+mn-lt"/>
              </a:rPr>
            </a:br>
            <a:r>
              <a:rPr lang="en-GB" sz="1200" b="1"/>
              <a:t>You will need: Laptop / projector, story book to read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FB70D-E0D9-6943-8548-B5B5B380EF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2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70000"/>
              </a:lnSpc>
              <a:spcBef>
                <a:spcPts val="400"/>
              </a:spcBef>
            </a:pPr>
            <a:r>
              <a:rPr lang="en-GB"/>
              <a:t>Suggestions of songs to play as children are coming into Assembly which some children and young people suggested:</a:t>
            </a:r>
            <a:br>
              <a:rPr lang="en-GB"/>
            </a:br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Music suggestions from our CYP:</a:t>
            </a:r>
          </a:p>
          <a:p>
            <a:pPr marL="353250" lvl="0" indent="-1800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"Everything is Awesome"  </a:t>
            </a:r>
            <a:r>
              <a:rPr lang="en-GB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https://www.youtube.com/watch?v=StTqXEQ2l-Y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GB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3250" lvl="0" indent="-1800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"Hello Me and You"  </a:t>
            </a:r>
            <a:r>
              <a:rPr lang="en-GB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 //www.youtube.com/watch?v=g9dVcZQBUdA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GB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3250" lvl="0" indent="-1800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"We are going to be friends"  </a:t>
            </a:r>
            <a:r>
              <a:rPr lang="en-GB" sz="12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White Stripes   </a:t>
            </a:r>
            <a:r>
              <a:rPr lang="en-GB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https://www.youtube.com/watch?v=PKfD8d3XJok</a:t>
            </a:r>
            <a:r>
              <a:rPr lang="en-GB" sz="1200">
                <a:solidFill>
                  <a:schemeClr val="tx1">
                    <a:lumMod val="75000"/>
                    <a:lumOff val="25000"/>
                  </a:schemeClr>
                </a:solidFill>
              </a:rPr>
              <a:t>  </a:t>
            </a:r>
          </a:p>
          <a:p>
            <a:pPr marL="353250" lvl="0" indent="-1800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"This is Me"  </a:t>
            </a:r>
            <a:r>
              <a:rPr lang="en-GB" sz="12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The Greatest Showman   </a:t>
            </a:r>
            <a:r>
              <a:rPr lang="en-GB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https://www.youtube.com/watch?v=CjxugyZCfuw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GB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3250" lvl="0" indent="-1800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"We are Family"  </a:t>
            </a:r>
            <a:r>
              <a:rPr lang="en-GB" sz="12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Sister Sledge   </a:t>
            </a:r>
            <a:r>
              <a:rPr lang="en-GB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https://www.youtube.com/watch?v=uyGY2NfYpeE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GB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3250" lvl="0" indent="-1800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"My House"  </a:t>
            </a:r>
            <a:r>
              <a:rPr lang="en-GB" sz="12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Matilda</a:t>
            </a: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GB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https://www.youtube.com/watch?v=bBU0y8-h1DQ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GB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3250" lvl="0" indent="-1800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"We Belong together"   </a:t>
            </a:r>
            <a:r>
              <a:rPr lang="en-GB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 Belong Together</a:t>
            </a:r>
            <a:r>
              <a:rPr lang="en-GB" sz="12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GB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3250" lvl="0" indent="-1800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"Kindness song"  </a:t>
            </a:r>
            <a:r>
              <a:rPr lang="en-GB" sz="12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The Juicebox Jukebox   </a:t>
            </a:r>
            <a:r>
              <a:rPr lang="en-GB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 Kind Kids Song </a:t>
            </a:r>
            <a:r>
              <a:rPr lang="en-GB" sz="1200" u="sng" err="1">
                <a:solidFill>
                  <a:schemeClr val="tx1">
                    <a:lumMod val="75000"/>
                    <a:lumOff val="2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</a:t>
            </a:r>
            <a:r>
              <a:rPr lang="en-GB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Music New World Kindness Day</a:t>
            </a:r>
            <a:r>
              <a:rPr lang="en-GB" sz="12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GB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3250" lvl="0" indent="-1800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You've got a friend in me</a:t>
            </a: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Toy story  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https://www.youtube.com/watch?v=DNZUKm0ApEM</a:t>
            </a:r>
            <a:endParaRPr lang="en-GB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3250" lvl="0" indent="-1800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Count on me</a:t>
            </a: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Bruno Mars  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https://www.youtube.com/watch?v=6k8cpUkKK4c</a:t>
            </a:r>
            <a:endParaRPr lang="en-GB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3250" lvl="0" indent="-1800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You'll Never Walk Alone</a:t>
            </a: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https://www.youtube.com/watch?v=OV5_LQArLa0</a:t>
            </a:r>
            <a:endParaRPr lang="en-GB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3250" lvl="0" indent="-1800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Happy</a:t>
            </a: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Pharrel Williams   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https://www.youtube.com/watch?v=ZbZSe6N_BXs</a:t>
            </a:r>
            <a:endParaRPr lang="en-GB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3250" lvl="0" indent="-1800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"Every little seed" </a:t>
            </a:r>
            <a:r>
              <a:rPr lang="en-US" sz="12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From Salford Songbook  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https://www.youtube.com/watch?v=9X__dSXQMRU</a:t>
            </a:r>
            <a:endParaRPr lang="en-GB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400" b="1">
              <a:solidFill>
                <a:schemeClr val="bg2">
                  <a:lumMod val="50000"/>
                </a:schemeClr>
              </a:solidFill>
              <a:latin typeface="Rubrik SemiBold" panose="02000503000000020004" pitchFamily="2" charset="77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FB70D-E0D9-6943-8548-B5B5B380EF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2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Ask the children to r</a:t>
            </a:r>
            <a:r>
              <a:rPr lang="en-GB" sz="1200"/>
              <a:t>aise their hands</a:t>
            </a:r>
            <a:r>
              <a:rPr lang="en-GB" sz="12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GB" sz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FB70D-E0D9-6943-8548-B5B5B380E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5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latin typeface="Calibri" panose="020F0502020204030204" pitchFamily="34" charset="0"/>
                <a:cs typeface="Calibri" panose="020F0502020204030204" pitchFamily="34" charset="0"/>
              </a:rPr>
              <a:t>(you may have your own or a story from one of the children)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latin typeface="Calibri" panose="020F0502020204030204" pitchFamily="34" charset="0"/>
                <a:cs typeface="Calibri" panose="020F0502020204030204" pitchFamily="34" charset="0"/>
              </a:rPr>
              <a:t>(you may have your own or a story from one of the children)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FB70D-E0D9-6943-8548-B5B5B380E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8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2800"/>
              </a:spcBef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we think of any more?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for hands up and to take some answers  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FB70D-E0D9-6943-8548-B5B5B380EF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57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Let the children decide which is their favourite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FB70D-E0D9-6943-8548-B5B5B380EF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147B7-4399-E24A-BD3D-D61BF3908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0BFECC-E82F-B44E-A77C-E129BEF6F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42EFE-1256-564A-9F54-17F288A8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571F-492E-C443-B261-F314FCEC1D4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CBAD0-BA75-414D-BD8A-3FB54B9E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0872D-2B5A-B54A-ACA1-7C13DB5B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7AE7-4C86-9540-9A6D-6CD4BE5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5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F2062-705A-FF47-81C7-AF8DE426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4F475-1357-EB40-ACA7-7A352FED2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C490A-6058-8C48-975D-B7AF735D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571F-492E-C443-B261-F314FCEC1D4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5A2DD-9359-1642-9158-6CF4B15B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20898-4114-0A47-9D26-FDB1076E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7AE7-4C86-9540-9A6D-6CD4BE5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5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DBA96-A621-5847-88E9-DC9DDC2C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A53DE-E668-B043-BF41-C514285DA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C9048-83C9-AF46-8695-E45A0ACB9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571F-492E-C443-B261-F314FCEC1D4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8C1A2-8E58-C946-A6E8-82D8492D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A1417-E544-FB44-8665-B35BE1F7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7AE7-4C86-9540-9A6D-6CD4BE5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7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83F0-CB11-114E-97C8-2C1B2251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FA25B-FAE8-AA4B-8E5D-B7CC1D83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31242-15E8-9649-8E6E-1B426EE0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571F-492E-C443-B261-F314FCEC1D4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8EC87-13A5-E94F-8A53-E9B1A880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7A808-AEA5-084F-ADEC-74BDC326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7AE7-4C86-9540-9A6D-6CD4BE5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4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D4BF-EB0A-F94C-B001-3E0C599D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B7A75-6C79-C44E-B422-789E7D759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B7C6A-6B42-F446-A82D-E8DFED82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571F-492E-C443-B261-F314FCEC1D4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E878-B9C2-E346-8AB7-1A066237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CE675-FA3F-A546-AA6D-DD41F326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7AE7-4C86-9540-9A6D-6CD4BE5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9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D8EFB-5E22-4C40-9ECE-D95A59D2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E9EDC-3E97-1C4C-AB17-2E5F01896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D1D1E-D6F6-B548-92BF-B448C8900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9ED6F-61C4-8942-B22B-58BF5FA4D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571F-492E-C443-B261-F314FCEC1D4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C69DF-AD4F-C044-912F-823A6DB0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83906-9E54-6047-9415-39A7B9A2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7AE7-4C86-9540-9A6D-6CD4BE5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9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21B9-50B1-FA4B-997D-1ECAD3AE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1B658-9F5A-BC4E-8623-6DD6DF0F3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853FB-6F08-2C43-8FFA-E1D341553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8718F-0180-6C42-BD49-1E2548DC4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141D0-EAB4-4045-B0FA-F9A9A41DD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EE564B-6342-A949-85B0-E895DB78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571F-492E-C443-B261-F314FCEC1D4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FDE4AD-C8A0-A449-AB2F-35C839B6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4D7D0A-F0E1-B64E-A8B3-BBFD5707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7AE7-4C86-9540-9A6D-6CD4BE5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7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E6CA-2645-7044-A99C-2351EBD67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DAC427-F0B9-4C4D-BD4F-AC2536DD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571F-492E-C443-B261-F314FCEC1D4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47773-EE71-CD4C-973D-4186E6B8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0AFC5-96FE-DB43-86B9-DB37A699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7AE7-4C86-9540-9A6D-6CD4BE5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E17257-1F81-2A44-A78D-5DBBCE84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571F-492E-C443-B261-F314FCEC1D4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B6BFB4-5F40-0F45-AD68-E8CC3598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0C63E-F04D-1C4A-B007-A8847ACD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7AE7-4C86-9540-9A6D-6CD4BE5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0842-9084-F14B-9EFD-106FA377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A6B5E-11BF-CC49-95FF-522F64C6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C7962-6C35-A541-81C1-6758A09F2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2D3B3-E39F-4341-806A-AB3389E7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571F-492E-C443-B261-F314FCEC1D4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AB81-5345-984C-BB38-CBF95897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8F661-C5AA-9840-8F3D-ED98887D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7AE7-4C86-9540-9A6D-6CD4BE5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8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1D99-4C18-B845-87CA-B83092E1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018A3-A6FF-4049-8ED5-63AC68553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42BC5-DA2C-5D49-A5B6-5DEEE19BF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BDBDD-C2AC-5A4C-966A-6FBB87D0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571F-492E-C443-B261-F314FCEC1D4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C37B6-F685-4F45-B748-AA36A80B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26CE2-1FC1-AA45-9B9C-47E778CF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7AE7-4C86-9540-9A6D-6CD4BE5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6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5A87D3-1E33-6A46-8532-73DD9BB4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EAE42-1087-E044-A6E1-65CF60A60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31B3A-BC22-0D40-9CCE-9DB0D5ED5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7571F-492E-C443-B261-F314FCEC1D4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FD8E5-8FA7-1443-82B1-8DDC9B8C7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3400A-0082-924B-92BD-15D3CA749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87AE7-4C86-9540-9A6D-6CD4BE51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9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s://www.youtube.com/watch?v=DyDjpGzdNE4&amp;list=RDDyDjpGzdNE4&amp;start_radio=1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hyperlink" Target="https://www.google.com/search?q=children%27s+mental+health+week+2026+videos&amp;sca_esv=96453034df65cf11&amp;rlz=1C1GCEB_enGB988GB988&amp;ei=TtSIabObCImohbIPyNOeuQI&amp;biw=1366&amp;bih=641&amp;ved=0ahUKEwiz-pTMwcqSAxUJVEEAHcipJycQ4dUDCBQ&amp;uact=5&amp;oq=children%27s+mental+health+week+2026+videos&amp;gs_lp=Egxnd3Mtd2l6LXNlcnAiKWNoaWxkcmVuJ3MgbWVudGFsIGhlYWx0aCB3ZWVrIDIwMjYgdmlkZW9zMgUQIRigATIFECEYoAFIthZQygNY8RNwAXgBkAEAmAGZAqAB3QWqAQU2LjAuMbgBA8gBAPgBAZgCCKACswbCAgoQABhHGNYEGLADwgINEAAYgAQYigUYQxiwA8ICBBAAGAPCAgsQABiABBixAxiDAcICBRAAGIAEwgIIEAAYFhgeGArCAgYQABgWGB7CAgUQABjvBcICCBAAGIkFGKIEwgIEECEYFZgDAIgGAZAGCpIHBTYuMS4xoAeiGrIHBTUuMS4xuAegBsIHBTItNS4zyAc5gAgB&amp;sclient=gws-wiz-serp&amp;safe=active&amp;ssui=on#fpstate=ive&amp;vld=cid:772cf114,vid:QHRaeZePGyg,st: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hyperlink" Target="https://www.google.com/search?q=children%27s+mental+health+week+2026+videos&amp;sca_esv=96453034df65cf11&amp;rlz=1C1GCEB_enGB988GB988&amp;ei=TtSIabObCImohbIPyNOeuQI&amp;biw=1366&amp;bih=641&amp;ved=0ahUKEwiz-pTMwcqSAxUJVEEAHcipJycQ4dUDCBQ&amp;uact=5&amp;oq=children%27s+mental+health+week+2026+videos&amp;gs_lp=Egxnd3Mtd2l6LXNlcnAiKWNoaWxkcmVuJ3MgbWVudGFsIGhlYWx0aCB3ZWVrIDIwMjYgdmlkZW9zMgUQIRigATIFECEYoAFIthZQygNY8RNwAXgBkAEAmAGZAqAB3QWqAQU2LjAuMbgBA8gBAPgBAZgCCKACswbCAgoQABhHGNYEGLADwgINEAAYgAQYigUYQxiwA8ICBBAAGAPCAgsQABiABBixAxiDAcICBRAAGIAEwgIIEAAYFhgeGArCAgYQABgWGB7CAgUQABjvBcICCBAAGIkFGKIEwgIEECEYFZgDAIgGAZAGCpIHBTYuMS4xoAeiGrIHBTUuMS4xuAegBsIHBTItNS4zyAc5gAgB&amp;sclient=gws-wiz-serp&amp;safe=active&amp;ssui=on#fpstate=ive&amp;vld=cid:dbb28309,vid:tPhAn0qACck,st:0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emf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everal hands on a sidewalk&#10;&#10;AI-generated content may be incorrect.">
            <a:extLst>
              <a:ext uri="{FF2B5EF4-FFF2-40B4-BE49-F238E27FC236}">
                <a16:creationId xmlns:a16="http://schemas.microsoft.com/office/drawing/2014/main" id="{3A547A9B-D353-B142-6804-EA8982840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3827"/>
            <a:ext cx="12192000" cy="6949683"/>
          </a:xfrm>
          <a:prstGeom prst="rect">
            <a:avLst/>
          </a:prstGeom>
        </p:spPr>
      </p:pic>
      <p:pic>
        <p:nvPicPr>
          <p:cNvPr id="12" name="Picture 11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01A5E2A0-CFE9-ACE4-E50C-DDB0359A1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3206"/>
            <a:ext cx="12261432" cy="464479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83BD020-4FF1-2847-B11D-66D3FDF58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23204"/>
            <a:ext cx="12191999" cy="857179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Assembly guide for primary schools 2026</a:t>
            </a:r>
          </a:p>
        </p:txBody>
      </p:sp>
      <p:pic>
        <p:nvPicPr>
          <p:cNvPr id="7" name="Picture 6" descr="A white circle with colorful text&#10;&#10;AI-generated content may be incorrect.">
            <a:extLst>
              <a:ext uri="{FF2B5EF4-FFF2-40B4-BE49-F238E27FC236}">
                <a16:creationId xmlns:a16="http://schemas.microsoft.com/office/drawing/2014/main" id="{9B132BB8-8A6C-6ED0-6347-6D42F56EB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0154" y="-119955"/>
            <a:ext cx="1777876" cy="1657206"/>
          </a:xfrm>
          <a:prstGeom prst="rect">
            <a:avLst/>
          </a:prstGeom>
        </p:spPr>
      </p:pic>
      <p:pic>
        <p:nvPicPr>
          <p:cNvPr id="14" name="Picture 13" descr="A yellow text on an orange background&#10;&#10;AI-generated content may be incorrect.">
            <a:extLst>
              <a:ext uri="{FF2B5EF4-FFF2-40B4-BE49-F238E27FC236}">
                <a16:creationId xmlns:a16="http://schemas.microsoft.com/office/drawing/2014/main" id="{EB6C2458-9727-3737-8427-DD96A4632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6869" y="1329802"/>
            <a:ext cx="4081670" cy="2555124"/>
          </a:xfrm>
          <a:prstGeom prst="rect">
            <a:avLst/>
          </a:prstGeom>
        </p:spPr>
      </p:pic>
      <p:pic>
        <p:nvPicPr>
          <p:cNvPr id="18" name="Picture 17" descr="A yellow lines on a black background&#10;&#10;AI-generated content may be incorrect.">
            <a:extLst>
              <a:ext uri="{FF2B5EF4-FFF2-40B4-BE49-F238E27FC236}">
                <a16:creationId xmlns:a16="http://schemas.microsoft.com/office/drawing/2014/main" id="{E7B445A9-41FB-8FAB-2B2A-B7FA785156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820841">
            <a:off x="7152538" y="531717"/>
            <a:ext cx="1069606" cy="1104108"/>
          </a:xfrm>
          <a:prstGeom prst="rect">
            <a:avLst/>
          </a:prstGeom>
        </p:spPr>
      </p:pic>
      <p:pic>
        <p:nvPicPr>
          <p:cNvPr id="20" name="Picture 19" descr="A blue spiral on a black background&#10;&#10;AI-generated content may be incorrect.">
            <a:extLst>
              <a:ext uri="{FF2B5EF4-FFF2-40B4-BE49-F238E27FC236}">
                <a16:creationId xmlns:a16="http://schemas.microsoft.com/office/drawing/2014/main" id="{F02376DC-4731-97E2-976F-2AAD6E6474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962414">
            <a:off x="2417782" y="921843"/>
            <a:ext cx="909138" cy="10606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BDC398-DDDE-1E62-3B31-A668F18F25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66120">
            <a:off x="5390262" y="-271988"/>
            <a:ext cx="986779" cy="965327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5D51AD4-EABA-7F1F-612E-A87111DDE8CE}"/>
              </a:ext>
            </a:extLst>
          </p:cNvPr>
          <p:cNvSpPr txBox="1">
            <a:spLocks/>
          </p:cNvSpPr>
          <p:nvPr/>
        </p:nvSpPr>
        <p:spPr>
          <a:xfrm>
            <a:off x="-343969" y="5777423"/>
            <a:ext cx="12191999" cy="8571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b="1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AE382-D2B5-4D37-BCAC-EF170A4CD041}"/>
              </a:ext>
            </a:extLst>
          </p:cNvPr>
          <p:cNvSpPr txBox="1"/>
          <p:nvPr/>
        </p:nvSpPr>
        <p:spPr>
          <a:xfrm>
            <a:off x="1645920" y="5655212"/>
            <a:ext cx="900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10"/>
              </a:rPr>
              <a:t>https://www.youtube.com/watch?v=DyDjpGzdNE4&amp;list=RDDyDjpGzdNE4&amp;start_radio=1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06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B981F-0537-66EC-06C1-5B882A2F2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purple background&#10;&#10;AI-generated content may be incorrect.">
            <a:extLst>
              <a:ext uri="{FF2B5EF4-FFF2-40B4-BE49-F238E27FC236}">
                <a16:creationId xmlns:a16="http://schemas.microsoft.com/office/drawing/2014/main" id="{C34EA8AF-C641-4426-E044-8E6C89CEF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1"/>
            <a:ext cx="12192000" cy="205408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2B74214-7A19-CE28-2AC6-575565C3EB77}"/>
              </a:ext>
            </a:extLst>
          </p:cNvPr>
          <p:cNvSpPr txBox="1">
            <a:spLocks/>
          </p:cNvSpPr>
          <p:nvPr/>
        </p:nvSpPr>
        <p:spPr>
          <a:xfrm>
            <a:off x="495993" y="1200895"/>
            <a:ext cx="11656251" cy="498787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800" b="1" dirty="0">
                <a:solidFill>
                  <a:srgbClr val="FF521B"/>
                </a:solidFill>
                <a:latin typeface="Calibri"/>
                <a:ea typeface="Calibri"/>
                <a:cs typeface="Calibri"/>
              </a:rPr>
              <a:t>LET’S WATCH</a:t>
            </a:r>
          </a:p>
          <a:p>
            <a:pPr algn="l"/>
            <a:r>
              <a:rPr lang="en-GB" sz="3800" b="1" dirty="0">
                <a:solidFill>
                  <a:srgbClr val="FF521B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Rubrik SemiBold" panose="02000503000000020004" pitchFamily="2" charset="77"/>
                <a:hlinkClick r:id="rId4"/>
              </a:rPr>
              <a:t>https://www.google.com/search?q=children%27s+mental+health+week+2026+videos&amp;sca_esv=96453034df65cf11&amp;rlz=1C1GCEB_enGB988GB988&amp;ei=TtSIabObCImohbIPyNOeuQI&amp;biw=1366&amp;bih=641&amp;ved=0ahUKEwiz-pTMwcqSAxUJVEEAHcipJycQ4dUDCBQ&amp;uact=5&amp;oq=children%27s+mental+health+week+2026+videos&amp;gs_lp=Egxnd3Mtd2l6LXNlcnAiKWNoaWxkcmVuJ3MgbWVudGFsIGhlYWx0aCB3ZWVrIDIwMjYgdmlkZW9zMgUQIRigATIFECEYoAFIthZQygNY8RNwAXgBkAEAmAGZAqAB3QWqAQU2LjAuMbgBA8gBAPgBAZgCCKACswbCAgoQABhHGNYEGLADwgINEAAYgAQYigUYQxiwA8ICBBAAGAPCAgsQABiABBixAxiDAcICBRAAGIAEwgIIEAAYFhgeGArCAgYQABgWGB7CAgUQABjvBcICCBAAGIkFGKIEwgIEECEYFZgDAIgGAZAGCpIHBTYuMS4xoAeiGrIHBTUuMS4xuAegBsIHBTItNS4zyAc5gAgB&amp;sclient=gws-wiz-serp&amp;safe=active&amp;ssui=on#fpstate=ive&amp;vld=cid:772cf114,vid:QHRaeZePGyg,st:0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Rubrik SemiBold" panose="02000503000000020004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595729-A3DF-581F-4F9F-6D6583F61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46573"/>
            <a:ext cx="12192000" cy="337929"/>
          </a:xfrm>
          <a:prstGeom prst="rect">
            <a:avLst/>
          </a:prstGeom>
        </p:spPr>
      </p:pic>
      <p:pic>
        <p:nvPicPr>
          <p:cNvPr id="6" name="Picture 5" descr="A yellow text on an orange background&#10;&#10;AI-generated content may be incorrect.">
            <a:extLst>
              <a:ext uri="{FF2B5EF4-FFF2-40B4-BE49-F238E27FC236}">
                <a16:creationId xmlns:a16="http://schemas.microsoft.com/office/drawing/2014/main" id="{474038B2-1E00-2C3F-68CD-BFE69495D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202" y="315334"/>
            <a:ext cx="3169646" cy="1984199"/>
          </a:xfrm>
          <a:prstGeom prst="rect">
            <a:avLst/>
          </a:prstGeom>
        </p:spPr>
      </p:pic>
      <p:pic>
        <p:nvPicPr>
          <p:cNvPr id="3" name="Picture 2" descr="A purple spiral on a black background&#10;&#10;AI-generated content may be incorrect.">
            <a:extLst>
              <a:ext uri="{FF2B5EF4-FFF2-40B4-BE49-F238E27FC236}">
                <a16:creationId xmlns:a16="http://schemas.microsoft.com/office/drawing/2014/main" id="{632A4FDC-3343-9C2D-7B25-5B58D2AC1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7671" y="1599960"/>
            <a:ext cx="997378" cy="8078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D4C04D-8059-810A-7583-9C5B4150CDD9}"/>
              </a:ext>
            </a:extLst>
          </p:cNvPr>
          <p:cNvSpPr txBox="1"/>
          <p:nvPr/>
        </p:nvSpPr>
        <p:spPr>
          <a:xfrm>
            <a:off x="636104" y="6550223"/>
            <a:ext cx="1356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Rubrik Medium" panose="02000503000000020004" pitchFamily="2" charset="77"/>
              </a:rPr>
              <a:t>Slide 9</a:t>
            </a:r>
          </a:p>
        </p:txBody>
      </p:sp>
      <p:pic>
        <p:nvPicPr>
          <p:cNvPr id="2" name="Picture 1" descr="A white circle with colorful text&#10;&#10;AI-generated content may be incorrect.">
            <a:extLst>
              <a:ext uri="{FF2B5EF4-FFF2-40B4-BE49-F238E27FC236}">
                <a16:creationId xmlns:a16="http://schemas.microsoft.com/office/drawing/2014/main" id="{FEFBE1E7-D8FD-07A1-A0F2-0C67D3FC57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6985" y="158262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7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FD240-B56C-DBB2-F382-0CE6542FB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yellow background&#10;&#10;AI-generated content may be incorrect.">
            <a:extLst>
              <a:ext uri="{FF2B5EF4-FFF2-40B4-BE49-F238E27FC236}">
                <a16:creationId xmlns:a16="http://schemas.microsoft.com/office/drawing/2014/main" id="{32213E6C-3637-5ABE-4415-5DF064FD83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85" b="-3943"/>
          <a:stretch>
            <a:fillRect/>
          </a:stretch>
        </p:blipFill>
        <p:spPr>
          <a:xfrm flipH="1">
            <a:off x="0" y="0"/>
            <a:ext cx="12192000" cy="6717575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82D6967-9504-425F-0C3C-3820062C40F4}"/>
              </a:ext>
            </a:extLst>
          </p:cNvPr>
          <p:cNvSpPr txBox="1">
            <a:spLocks/>
          </p:cNvSpPr>
          <p:nvPr/>
        </p:nvSpPr>
        <p:spPr>
          <a:xfrm>
            <a:off x="495993" y="1200895"/>
            <a:ext cx="11656251" cy="49878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500" b="1">
                <a:solidFill>
                  <a:srgbClr val="FF52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TO ACTION </a:t>
            </a:r>
          </a:p>
          <a:p>
            <a:pPr lvl="0"/>
            <a:endParaRPr lang="en-GB"/>
          </a:p>
          <a:p>
            <a:pPr lvl="0" algn="l"/>
            <a:r>
              <a:rPr lang="en-GB" sz="32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week, everyone pick one thing to try:</a:t>
            </a: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 hello </a:t>
            </a:r>
            <a:r>
              <a:rPr lang="en-GB" sz="3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one person you don’t usually talk to.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32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  <a:r>
              <a:rPr lang="en-GB" sz="3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toy, crayon, or turn in a game.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32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Invite</a:t>
            </a:r>
            <a:r>
              <a:rPr lang="en-GB" sz="3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someone to join your group.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3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 out loud which one you will try</a:t>
            </a:r>
            <a:r>
              <a:rPr lang="en-GB" sz="3200">
                <a:solidFill>
                  <a:schemeClr val="bg2">
                    <a:lumMod val="25000"/>
                  </a:schemeClr>
                </a:solidFill>
                <a:latin typeface="Rubrik" panose="02000503000000020004" pitchFamily="2" charset="77"/>
              </a:rPr>
              <a:t>.</a:t>
            </a:r>
          </a:p>
          <a:p>
            <a:pPr algn="l">
              <a:lnSpc>
                <a:spcPct val="100000"/>
              </a:lnSpc>
            </a:pPr>
            <a:endParaRPr lang="en-GB" b="1">
              <a:solidFill>
                <a:schemeClr val="bg2">
                  <a:lumMod val="25000"/>
                </a:schemeClr>
              </a:solidFill>
              <a:latin typeface="Rubrik SemiBold" panose="02000503000000020004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C086A9-C9B6-B77B-EFE9-5527073BE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46573"/>
            <a:ext cx="12192000" cy="337929"/>
          </a:xfrm>
          <a:prstGeom prst="rect">
            <a:avLst/>
          </a:prstGeom>
        </p:spPr>
      </p:pic>
      <p:pic>
        <p:nvPicPr>
          <p:cNvPr id="6" name="Picture 5" descr="A yellow text on an orange background&#10;&#10;AI-generated content may be incorrect.">
            <a:extLst>
              <a:ext uri="{FF2B5EF4-FFF2-40B4-BE49-F238E27FC236}">
                <a16:creationId xmlns:a16="http://schemas.microsoft.com/office/drawing/2014/main" id="{D5EBB828-3C30-0347-3371-B91EBB908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217" y="4107305"/>
            <a:ext cx="3169646" cy="19841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FE1A41-53B7-6652-40CB-2B547079BC35}"/>
              </a:ext>
            </a:extLst>
          </p:cNvPr>
          <p:cNvSpPr txBox="1"/>
          <p:nvPr/>
        </p:nvSpPr>
        <p:spPr>
          <a:xfrm>
            <a:off x="636104" y="6550223"/>
            <a:ext cx="1356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Rubrik Medium" panose="02000503000000020004" pitchFamily="2" charset="77"/>
              </a:rPr>
              <a:t>Slide 10</a:t>
            </a:r>
          </a:p>
        </p:txBody>
      </p:sp>
      <p:pic>
        <p:nvPicPr>
          <p:cNvPr id="4" name="Picture 3" descr="A white circle with colorful text&#10;&#10;AI-generated content may be incorrect.">
            <a:extLst>
              <a:ext uri="{FF2B5EF4-FFF2-40B4-BE49-F238E27FC236}">
                <a16:creationId xmlns:a16="http://schemas.microsoft.com/office/drawing/2014/main" id="{FAF40389-353C-6E33-DF67-8B4D09821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6985" y="158262"/>
            <a:ext cx="1524000" cy="1524000"/>
          </a:xfrm>
          <a:prstGeom prst="rect">
            <a:avLst/>
          </a:prstGeom>
        </p:spPr>
      </p:pic>
      <p:pic>
        <p:nvPicPr>
          <p:cNvPr id="9" name="Picture 8" descr="A pink zigzag line on a black background&#10;&#10;AI-generated content may be incorrect.">
            <a:extLst>
              <a:ext uri="{FF2B5EF4-FFF2-40B4-BE49-F238E27FC236}">
                <a16:creationId xmlns:a16="http://schemas.microsoft.com/office/drawing/2014/main" id="{B84F76AD-14DD-8D99-0686-3FBB2BA13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8829" y="2572687"/>
            <a:ext cx="1168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2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9D7CC-D7F6-372D-1C8F-C48C9FE3F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yellow and black flag&#10;&#10;AI-generated content may be incorrect.">
            <a:extLst>
              <a:ext uri="{FF2B5EF4-FFF2-40B4-BE49-F238E27FC236}">
                <a16:creationId xmlns:a16="http://schemas.microsoft.com/office/drawing/2014/main" id="{229BC466-B016-38F3-C25C-2ABE93A906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67" t="29740" r="12233" b="-1"/>
          <a:stretch>
            <a:fillRect/>
          </a:stretch>
        </p:blipFill>
        <p:spPr>
          <a:xfrm>
            <a:off x="0" y="0"/>
            <a:ext cx="12192000" cy="2809461"/>
          </a:xfrm>
          <a:prstGeom prst="rect">
            <a:avLst/>
          </a:prstGeom>
        </p:spPr>
      </p:pic>
      <p:pic>
        <p:nvPicPr>
          <p:cNvPr id="10" name="Picture 9" descr="A close-up of a child smiling&#10;&#10;AI-generated content may be incorrect.">
            <a:extLst>
              <a:ext uri="{FF2B5EF4-FFF2-40B4-BE49-F238E27FC236}">
                <a16:creationId xmlns:a16="http://schemas.microsoft.com/office/drawing/2014/main" id="{0F6685F8-FBBD-193C-C5D0-4A2800048B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440" t="-9571" b="9571"/>
          <a:stretch>
            <a:fillRect/>
          </a:stretch>
        </p:blipFill>
        <p:spPr>
          <a:xfrm>
            <a:off x="0" y="1162049"/>
            <a:ext cx="4279900" cy="5440155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AA2AF8D2-EC40-C865-4BB1-433939303115}"/>
              </a:ext>
            </a:extLst>
          </p:cNvPr>
          <p:cNvSpPr txBox="1">
            <a:spLocks/>
          </p:cNvSpPr>
          <p:nvPr/>
        </p:nvSpPr>
        <p:spPr>
          <a:xfrm>
            <a:off x="4839393" y="1971728"/>
            <a:ext cx="6529836" cy="498787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500" b="1" dirty="0">
                <a:solidFill>
                  <a:srgbClr val="FF521B"/>
                </a:solidFill>
                <a:latin typeface="Calibri"/>
                <a:ea typeface="Calibri"/>
                <a:cs typeface="Calibri"/>
              </a:rPr>
              <a:t>CLOSING</a:t>
            </a:r>
            <a:r>
              <a:rPr lang="en-GB" sz="3500" b="1" dirty="0">
                <a:solidFill>
                  <a:srgbClr val="FF521B"/>
                </a:solidFill>
                <a:latin typeface="Rubrik SemiBold"/>
              </a:rPr>
              <a:t> </a:t>
            </a:r>
          </a:p>
          <a:p>
            <a:pPr lvl="0"/>
            <a:endParaRPr lang="en-GB"/>
          </a:p>
          <a:p>
            <a:pPr marL="16510" algn="l">
              <a:lnSpc>
                <a:spcPct val="100000"/>
              </a:lnSpc>
              <a:spcBef>
                <a:spcPts val="600"/>
              </a:spcBef>
            </a:pP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Remember Sunny the bird and Mira the squirrel. Small, friendly actions make big changes. If each of us does one kind thing, our classroom and playground will be a place where everyone feels they belong. </a:t>
            </a:r>
          </a:p>
          <a:p>
            <a:pPr marL="16510" algn="l">
              <a:lnSpc>
                <a:spcPct val="100000"/>
              </a:lnSpc>
              <a:spcBef>
                <a:spcPts val="600"/>
              </a:spcBef>
            </a:pPr>
            <a:endParaRPr lang="en-GB" sz="2800" b="1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16510" lvl="0" algn="l">
              <a:lnSpc>
                <a:spcPct val="100000"/>
              </a:lnSpc>
              <a:spcBef>
                <a:spcPts val="600"/>
              </a:spcBef>
            </a:pP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Thank you!</a:t>
            </a:r>
            <a:endParaRPr lang="en-GB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algn="l">
              <a:lnSpc>
                <a:spcPct val="100000"/>
              </a:lnSpc>
            </a:pPr>
            <a:endParaRPr lang="en-GB" b="1">
              <a:solidFill>
                <a:schemeClr val="bg2">
                  <a:lumMod val="25000"/>
                </a:schemeClr>
              </a:solidFill>
              <a:latin typeface="Rubrik SemiBold" panose="02000503000000020004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3A0EE6-B7A3-6E1E-5BDD-DCE4EBD72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46573"/>
            <a:ext cx="12192000" cy="337929"/>
          </a:xfrm>
          <a:prstGeom prst="rect">
            <a:avLst/>
          </a:prstGeom>
        </p:spPr>
      </p:pic>
      <p:pic>
        <p:nvPicPr>
          <p:cNvPr id="6" name="Picture 5" descr="A yellow text on an orange background&#10;&#10;AI-generated content may be incorrect.">
            <a:extLst>
              <a:ext uri="{FF2B5EF4-FFF2-40B4-BE49-F238E27FC236}">
                <a16:creationId xmlns:a16="http://schemas.microsoft.com/office/drawing/2014/main" id="{C30CF4EE-391C-236E-0CD0-10E48AAB0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97" y="395906"/>
            <a:ext cx="3169646" cy="1984199"/>
          </a:xfrm>
          <a:prstGeom prst="rect">
            <a:avLst/>
          </a:prstGeom>
        </p:spPr>
      </p:pic>
      <p:pic>
        <p:nvPicPr>
          <p:cNvPr id="3" name="Picture 2" descr="A purple spiral on a black background&#10;&#10;AI-generated content may be incorrect.">
            <a:extLst>
              <a:ext uri="{FF2B5EF4-FFF2-40B4-BE49-F238E27FC236}">
                <a16:creationId xmlns:a16="http://schemas.microsoft.com/office/drawing/2014/main" id="{46D3B9E1-73FD-D195-D64A-3C9C9BAA5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1363" y="633302"/>
            <a:ext cx="997378" cy="8078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7777CC-C719-0B5F-0EDD-4793368712C8}"/>
              </a:ext>
            </a:extLst>
          </p:cNvPr>
          <p:cNvSpPr txBox="1"/>
          <p:nvPr/>
        </p:nvSpPr>
        <p:spPr>
          <a:xfrm>
            <a:off x="636104" y="6550223"/>
            <a:ext cx="1356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Rubrik Medium" panose="02000503000000020004" pitchFamily="2" charset="77"/>
              </a:rPr>
              <a:t>Slide 11</a:t>
            </a:r>
          </a:p>
        </p:txBody>
      </p:sp>
      <p:pic>
        <p:nvPicPr>
          <p:cNvPr id="15" name="Picture 14" descr="A yellow lines on a black background&#10;&#10;AI-generated content may be incorrect.">
            <a:extLst>
              <a:ext uri="{FF2B5EF4-FFF2-40B4-BE49-F238E27FC236}">
                <a16:creationId xmlns:a16="http://schemas.microsoft.com/office/drawing/2014/main" id="{905D1E9C-6DD6-B4EA-38C3-8595F2863B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74025">
            <a:off x="4159251" y="1054100"/>
            <a:ext cx="885825" cy="914400"/>
          </a:xfrm>
          <a:prstGeom prst="rect">
            <a:avLst/>
          </a:prstGeom>
        </p:spPr>
      </p:pic>
      <p:pic>
        <p:nvPicPr>
          <p:cNvPr id="2" name="Picture 1" descr="A white circle with colorful text&#10;&#10;AI-generated content may be incorrect.">
            <a:extLst>
              <a:ext uri="{FF2B5EF4-FFF2-40B4-BE49-F238E27FC236}">
                <a16:creationId xmlns:a16="http://schemas.microsoft.com/office/drawing/2014/main" id="{5F2E5FE8-DF90-FB2D-549C-AACCA9237A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6985" y="158262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6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6FCA9-463E-3138-4C9B-97813793F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4AEC258-BD36-CB95-95D8-6CFD19906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46573"/>
            <a:ext cx="12192000" cy="337929"/>
          </a:xfrm>
          <a:prstGeom prst="rect">
            <a:avLst/>
          </a:prstGeom>
        </p:spPr>
      </p:pic>
      <p:pic>
        <p:nvPicPr>
          <p:cNvPr id="12" name="Picture 11" descr="A green circle with black background&#10;&#10;AI-generated content may be incorrect.">
            <a:extLst>
              <a:ext uri="{FF2B5EF4-FFF2-40B4-BE49-F238E27FC236}">
                <a16:creationId xmlns:a16="http://schemas.microsoft.com/office/drawing/2014/main" id="{4E299BFE-A1FC-6F05-C49D-00A42A765E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1735" b="24781"/>
          <a:stretch>
            <a:fillRect/>
          </a:stretch>
        </p:blipFill>
        <p:spPr>
          <a:xfrm>
            <a:off x="9611415" y="3008243"/>
            <a:ext cx="2580585" cy="3849757"/>
          </a:xfrm>
          <a:prstGeom prst="rect">
            <a:avLst/>
          </a:prstGeom>
        </p:spPr>
      </p:pic>
      <p:pic>
        <p:nvPicPr>
          <p:cNvPr id="5" name="Picture 4" descr="A child holding a sign&#10;&#10;AI-generated content may be incorrect.">
            <a:extLst>
              <a:ext uri="{FF2B5EF4-FFF2-40B4-BE49-F238E27FC236}">
                <a16:creationId xmlns:a16="http://schemas.microsoft.com/office/drawing/2014/main" id="{38BD020F-086A-932D-F80C-D9B4B69403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8090" b="8914"/>
          <a:stretch>
            <a:fillRect/>
          </a:stretch>
        </p:blipFill>
        <p:spPr>
          <a:xfrm>
            <a:off x="9333187" y="2777025"/>
            <a:ext cx="2858813" cy="4080975"/>
          </a:xfrm>
          <a:prstGeom prst="rect">
            <a:avLst/>
          </a:prstGeom>
        </p:spPr>
      </p:pic>
      <p:pic>
        <p:nvPicPr>
          <p:cNvPr id="4" name="Picture 3" descr="A yellow and black flag&#10;&#10;AI-generated content may be incorrect.">
            <a:extLst>
              <a:ext uri="{FF2B5EF4-FFF2-40B4-BE49-F238E27FC236}">
                <a16:creationId xmlns:a16="http://schemas.microsoft.com/office/drawing/2014/main" id="{1EAACA28-2239-76A5-3CAB-CC3C6AD11CA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8472"/>
          <a:stretch>
            <a:fillRect/>
          </a:stretch>
        </p:blipFill>
        <p:spPr>
          <a:xfrm>
            <a:off x="0" y="0"/>
            <a:ext cx="12192000" cy="2451651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C959BA8C-A4B0-D431-9D0E-6E7577313972}"/>
              </a:ext>
            </a:extLst>
          </p:cNvPr>
          <p:cNvSpPr txBox="1">
            <a:spLocks/>
          </p:cNvSpPr>
          <p:nvPr/>
        </p:nvSpPr>
        <p:spPr>
          <a:xfrm>
            <a:off x="456240" y="1108128"/>
            <a:ext cx="12038818" cy="57498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Hello and welcome:</a:t>
            </a:r>
          </a:p>
          <a:p>
            <a:pPr algn="l">
              <a:lnSpc>
                <a:spcPct val="100000"/>
              </a:lnSpc>
            </a:pPr>
            <a:endParaRPr lang="en-GB" sz="6400" b="1" dirty="0">
              <a:solidFill>
                <a:schemeClr val="bg2">
                  <a:lumMod val="25000"/>
                </a:schemeClr>
              </a:solidFill>
              <a:latin typeface="Rubrik SemiBold" panose="02000503000000020004" pitchFamily="2" charset="77"/>
            </a:endParaRPr>
          </a:p>
          <a:p>
            <a:pPr algn="l">
              <a:lnSpc>
                <a:spcPct val="100000"/>
              </a:lnSpc>
            </a:pPr>
            <a:endParaRPr lang="en-GB" b="1" dirty="0">
              <a:solidFill>
                <a:schemeClr val="bg2">
                  <a:lumMod val="25000"/>
                </a:schemeClr>
              </a:solidFill>
              <a:latin typeface="Rubrik SemiBold" panose="02000503000000020004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3540AB-EE72-AB46-9220-2911A2FF5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0212" y="387870"/>
            <a:ext cx="1168400" cy="1143000"/>
          </a:xfrm>
          <a:prstGeom prst="rect">
            <a:avLst/>
          </a:prstGeom>
        </p:spPr>
      </p:pic>
      <p:pic>
        <p:nvPicPr>
          <p:cNvPr id="3" name="Picture 2" descr="A purple spiral on a black background&#10;&#10;AI-generated content may be incorrect.">
            <a:extLst>
              <a:ext uri="{FF2B5EF4-FFF2-40B4-BE49-F238E27FC236}">
                <a16:creationId xmlns:a16="http://schemas.microsoft.com/office/drawing/2014/main" id="{25013E95-48FD-1526-2E6B-C81D25DC74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5874" y="3532605"/>
            <a:ext cx="997378" cy="8078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71C8A5-83B5-2CD0-952F-9ABBD5E47A39}"/>
              </a:ext>
            </a:extLst>
          </p:cNvPr>
          <p:cNvSpPr txBox="1"/>
          <p:nvPr/>
        </p:nvSpPr>
        <p:spPr>
          <a:xfrm>
            <a:off x="636104" y="6550223"/>
            <a:ext cx="1356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Rubrik Medium" panose="02000503000000020004" pitchFamily="2" charset="77"/>
              </a:rPr>
              <a:t>Slide 1</a:t>
            </a:r>
          </a:p>
        </p:txBody>
      </p:sp>
      <p:pic>
        <p:nvPicPr>
          <p:cNvPr id="8" name="Picture 7" descr="A white circle with colorful text&#10;&#10;AI-generated content may be incorrect.">
            <a:extLst>
              <a:ext uri="{FF2B5EF4-FFF2-40B4-BE49-F238E27FC236}">
                <a16:creationId xmlns:a16="http://schemas.microsoft.com/office/drawing/2014/main" id="{0870AC13-8336-E56F-D305-F15F6C2F90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6985" y="158262"/>
            <a:ext cx="1524000" cy="152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B303E3-BCD4-45B2-A6F3-6B76E5CA2603}"/>
              </a:ext>
            </a:extLst>
          </p:cNvPr>
          <p:cNvSpPr txBox="1"/>
          <p:nvPr/>
        </p:nvSpPr>
        <p:spPr>
          <a:xfrm>
            <a:off x="636104" y="2679204"/>
            <a:ext cx="88425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10"/>
              </a:rPr>
              <a:t>https://www.google.com/search?q=children%27s+mental+health+week+2026+videos&amp;sca_esv=96453034df65cf11&amp;rlz=1C1GCEB_enGB988GB988&amp;ei=TtSIabObCImohbIPyNOeuQI&amp;biw=1366&amp;bih=641&amp;ved=0ahUKEwiz-pTMwcqSAxUJVEEAHcipJycQ4dUDCBQ&amp;uact=5&amp;oq=children%27s+mental+health+week+2026+videos&amp;gs_lp=Egxnd3Mtd2l6LXNlcnAiKWNoaWxkcmVuJ3MgbWVudGFsIGhlYWx0aCB3ZWVrIDIwMjYgdmlkZW9zMgUQIRigATIFECEYoAFIthZQygNY8RNwAXgBkAEAmAGZAqAB3QWqAQU2LjAuMbgBA8gBAPgBAZgCCKACswbCAgoQABhHGNYEGLADwgINEAAYgAQYigUYQxiwA8ICBBAAGAPCAgsQABiABBixAxiDAcICBRAAGIAEwgIIEAAYFhgeGArCAgYQABgWGB7CAgUQABjvBcICCBAAGIkFGKIEwgIEECEYFZgDAIgGAZAGCpIHBTYuMS4xoAeiGrIHBTUuMS4xuAegBsIHBTItNS4zyAc5gAgB&amp;sclient=gws-wiz-serp&amp;safe=active&amp;ssui=on#fpstate=ive&amp;vld=cid:dbb28309,vid:tPhAn0qACck,st: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75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618B0-10EB-12EC-9309-5CC18B977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B81AC7-CF61-206B-2443-54A661F03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060251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9C2CE0E0-F9F3-5279-C353-FC0A8EE9C608}"/>
              </a:ext>
            </a:extLst>
          </p:cNvPr>
          <p:cNvSpPr txBox="1">
            <a:spLocks/>
          </p:cNvSpPr>
          <p:nvPr/>
        </p:nvSpPr>
        <p:spPr>
          <a:xfrm>
            <a:off x="665076" y="2936928"/>
            <a:ext cx="8478924" cy="32650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600"/>
              </a:spcBef>
            </a:pPr>
            <a:r>
              <a:rPr lang="en-GB" sz="3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Today’s assembly has been inspired by Place2Be’s Children’s Mental Health Week. The theme this year is </a:t>
            </a:r>
            <a:r>
              <a:rPr lang="en-GB" sz="3000" b="1">
                <a:solidFill>
                  <a:srgbClr val="FF52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GB" sz="3500" b="1">
                <a:solidFill>
                  <a:srgbClr val="FF52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My Place</a:t>
            </a:r>
            <a:r>
              <a:rPr lang="en-GB" sz="3000" b="1">
                <a:solidFill>
                  <a:srgbClr val="FF52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GB" sz="3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is based around belonging and how we can feel a sense of belonging and help others feel like they belong. </a:t>
            </a:r>
          </a:p>
        </p:txBody>
      </p:sp>
      <p:pic>
        <p:nvPicPr>
          <p:cNvPr id="6" name="Picture 5" descr="A yellow text on an orange background&#10;&#10;AI-generated content may be incorrect.">
            <a:extLst>
              <a:ext uri="{FF2B5EF4-FFF2-40B4-BE49-F238E27FC236}">
                <a16:creationId xmlns:a16="http://schemas.microsoft.com/office/drawing/2014/main" id="{547EDFB6-1A36-2CAD-EE0C-990A33B1D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19" y="430693"/>
            <a:ext cx="3169646" cy="1984199"/>
          </a:xfrm>
          <a:prstGeom prst="rect">
            <a:avLst/>
          </a:prstGeom>
        </p:spPr>
      </p:pic>
      <p:pic>
        <p:nvPicPr>
          <p:cNvPr id="3" name="Picture 2" descr="A purple spiral on a black background&#10;&#10;AI-generated content may be incorrect.">
            <a:extLst>
              <a:ext uri="{FF2B5EF4-FFF2-40B4-BE49-F238E27FC236}">
                <a16:creationId xmlns:a16="http://schemas.microsoft.com/office/drawing/2014/main" id="{90E4EC57-E851-D4C7-5B53-95BDB9F47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139" y="558962"/>
            <a:ext cx="1270000" cy="102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3BACBB-5D24-AB96-472F-5C8AFE5BF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6522" y="5234609"/>
            <a:ext cx="947824" cy="1237974"/>
          </a:xfrm>
          <a:prstGeom prst="rect">
            <a:avLst/>
          </a:prstGeom>
        </p:spPr>
      </p:pic>
      <p:pic>
        <p:nvPicPr>
          <p:cNvPr id="24" name="Picture 23" descr="A group of children working in a classroom&#10;&#10;AI-generated content may be incorrect.">
            <a:extLst>
              <a:ext uri="{FF2B5EF4-FFF2-40B4-BE49-F238E27FC236}">
                <a16:creationId xmlns:a16="http://schemas.microsoft.com/office/drawing/2014/main" id="{D3499FBC-FF65-814A-725D-1B6EF6929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5200" y="372548"/>
            <a:ext cx="2971138" cy="28993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6A1F60-74B5-CE71-ACED-064316D726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46573"/>
            <a:ext cx="12192000" cy="3379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D91778B-A0C8-8B86-758D-C4A5F58669F4}"/>
              </a:ext>
            </a:extLst>
          </p:cNvPr>
          <p:cNvSpPr txBox="1"/>
          <p:nvPr/>
        </p:nvSpPr>
        <p:spPr>
          <a:xfrm>
            <a:off x="636104" y="6550223"/>
            <a:ext cx="1356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Rubrik Medium" panose="02000503000000020004" pitchFamily="2" charset="77"/>
              </a:rPr>
              <a:t>Slide 2</a:t>
            </a:r>
          </a:p>
        </p:txBody>
      </p:sp>
      <p:pic>
        <p:nvPicPr>
          <p:cNvPr id="2" name="Picture 1" descr="A white circle with colorful text&#10;&#10;AI-generated content may be incorrect.">
            <a:extLst>
              <a:ext uri="{FF2B5EF4-FFF2-40B4-BE49-F238E27FC236}">
                <a16:creationId xmlns:a16="http://schemas.microsoft.com/office/drawing/2014/main" id="{07C673A2-EEDC-A945-CE66-9B4F329256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6985" y="158262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1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DE077-830D-9424-9508-CDA8B4921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yellow circle with black background&#10;&#10;AI-generated content may be incorrect.">
            <a:extLst>
              <a:ext uri="{FF2B5EF4-FFF2-40B4-BE49-F238E27FC236}">
                <a16:creationId xmlns:a16="http://schemas.microsoft.com/office/drawing/2014/main" id="{F9DA057B-E44D-1FCD-8123-F1391BB4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180" b="12779"/>
          <a:stretch>
            <a:fillRect/>
          </a:stretch>
        </p:blipFill>
        <p:spPr>
          <a:xfrm>
            <a:off x="8405468" y="2393950"/>
            <a:ext cx="3786532" cy="4464050"/>
          </a:xfrm>
          <a:prstGeom prst="rect">
            <a:avLst/>
          </a:prstGeom>
        </p:spPr>
      </p:pic>
      <p:pic>
        <p:nvPicPr>
          <p:cNvPr id="7" name="Picture 6" descr="A black and purple background&#10;&#10;AI-generated content may be incorrect.">
            <a:extLst>
              <a:ext uri="{FF2B5EF4-FFF2-40B4-BE49-F238E27FC236}">
                <a16:creationId xmlns:a16="http://schemas.microsoft.com/office/drawing/2014/main" id="{352CE902-B128-0DF0-2B5D-76AB81387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2192001" cy="2054087"/>
          </a:xfrm>
          <a:prstGeom prst="rect">
            <a:avLst/>
          </a:prstGeom>
        </p:spPr>
      </p:pic>
      <p:pic>
        <p:nvPicPr>
          <p:cNvPr id="10" name="Picture 9" descr="A blue rectangle with black border&#10;&#10;AI-generated content may be incorrect.">
            <a:extLst>
              <a:ext uri="{FF2B5EF4-FFF2-40B4-BE49-F238E27FC236}">
                <a16:creationId xmlns:a16="http://schemas.microsoft.com/office/drawing/2014/main" id="{ADA37C36-61BF-D496-BAD2-2D3161815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06" y="1659780"/>
            <a:ext cx="6654524" cy="26504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EFB648-C93A-26DE-6786-043688DC6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46573"/>
            <a:ext cx="12192000" cy="33792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91A210D2-AF80-F0A5-51E0-F3825A0A44DD}"/>
              </a:ext>
            </a:extLst>
          </p:cNvPr>
          <p:cNvSpPr txBox="1">
            <a:spLocks/>
          </p:cNvSpPr>
          <p:nvPr/>
        </p:nvSpPr>
        <p:spPr>
          <a:xfrm>
            <a:off x="1031297" y="2126808"/>
            <a:ext cx="6315621" cy="23506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5000" b="1">
                <a:solidFill>
                  <a:srgbClr val="FFF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WHAT DOES BELONGING  MEAN? </a:t>
            </a:r>
          </a:p>
          <a:p>
            <a:pPr algn="l">
              <a:lnSpc>
                <a:spcPct val="100000"/>
              </a:lnSpc>
            </a:pPr>
            <a:endParaRPr lang="en-GB" sz="6600" b="1">
              <a:solidFill>
                <a:schemeClr val="bg2">
                  <a:lumMod val="25000"/>
                </a:schemeClr>
              </a:solidFill>
              <a:latin typeface="Rubrik SemiBold" panose="02000503000000020004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F356E0-8074-C891-8175-52A020EEC8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0370">
            <a:off x="6469968" y="1909480"/>
            <a:ext cx="1168400" cy="1143000"/>
          </a:xfrm>
          <a:prstGeom prst="rect">
            <a:avLst/>
          </a:prstGeom>
        </p:spPr>
      </p:pic>
      <p:pic>
        <p:nvPicPr>
          <p:cNvPr id="3" name="Picture 2" descr="A purple spiral on a black background&#10;&#10;AI-generated content may be incorrect.">
            <a:extLst>
              <a:ext uri="{FF2B5EF4-FFF2-40B4-BE49-F238E27FC236}">
                <a16:creationId xmlns:a16="http://schemas.microsoft.com/office/drawing/2014/main" id="{88797AD1-8E8D-B9B0-2EA5-C9A864A2CD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3613" y="5070292"/>
            <a:ext cx="997378" cy="8078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912D13-D395-5AB6-14E7-2B3395A80866}"/>
              </a:ext>
            </a:extLst>
          </p:cNvPr>
          <p:cNvSpPr txBox="1"/>
          <p:nvPr/>
        </p:nvSpPr>
        <p:spPr>
          <a:xfrm>
            <a:off x="636104" y="6550223"/>
            <a:ext cx="1356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Rubrik Medium" panose="02000503000000020004" pitchFamily="2" charset="77"/>
              </a:rPr>
              <a:t>Slide 3</a:t>
            </a:r>
          </a:p>
        </p:txBody>
      </p:sp>
      <p:pic>
        <p:nvPicPr>
          <p:cNvPr id="20" name="Picture 19" descr="A child raising her hand&#10;&#10;AI-generated content may be incorrect.">
            <a:extLst>
              <a:ext uri="{FF2B5EF4-FFF2-40B4-BE49-F238E27FC236}">
                <a16:creationId xmlns:a16="http://schemas.microsoft.com/office/drawing/2014/main" id="{0DA3CAD4-C218-C2E4-F93D-5DA0F33405B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11149"/>
          <a:stretch>
            <a:fillRect/>
          </a:stretch>
        </p:blipFill>
        <p:spPr>
          <a:xfrm>
            <a:off x="7156175" y="1948585"/>
            <a:ext cx="5035826" cy="4624494"/>
          </a:xfrm>
          <a:prstGeom prst="rect">
            <a:avLst/>
          </a:prstGeom>
        </p:spPr>
      </p:pic>
      <p:pic>
        <p:nvPicPr>
          <p:cNvPr id="2" name="Picture 1" descr="A white circle with colorful text&#10;&#10;AI-generated content may be incorrect.">
            <a:extLst>
              <a:ext uri="{FF2B5EF4-FFF2-40B4-BE49-F238E27FC236}">
                <a16:creationId xmlns:a16="http://schemas.microsoft.com/office/drawing/2014/main" id="{C6089850-D8B2-0F45-F31D-C94E4030EF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56985" y="158262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1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F3277-A07C-80FD-9E3E-CC62E22F2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yellow curved line&#10;&#10;AI-generated content may be incorrect.">
            <a:extLst>
              <a:ext uri="{FF2B5EF4-FFF2-40B4-BE49-F238E27FC236}">
                <a16:creationId xmlns:a16="http://schemas.microsoft.com/office/drawing/2014/main" id="{A737091F-1F15-A333-9D24-C888E19C7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-1" y="3525589"/>
            <a:ext cx="12192001" cy="307450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F1ACCD8-6A1C-49B2-300D-E7737155FF7B}"/>
              </a:ext>
            </a:extLst>
          </p:cNvPr>
          <p:cNvSpPr txBox="1">
            <a:spLocks/>
          </p:cNvSpPr>
          <p:nvPr/>
        </p:nvSpPr>
        <p:spPr>
          <a:xfrm>
            <a:off x="522501" y="541342"/>
            <a:ext cx="9977859" cy="61408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3500" b="1">
                <a:solidFill>
                  <a:srgbClr val="FF52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HERE’S WHAT SOME CHILDREN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3500" b="1">
                <a:solidFill>
                  <a:srgbClr val="FF52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YOUNG PEOPLE SAID TOO:</a:t>
            </a:r>
            <a:br>
              <a:rPr lang="en-GB">
                <a:solidFill>
                  <a:schemeClr val="bg2">
                    <a:lumMod val="25000"/>
                  </a:schemeClr>
                </a:solidFill>
                <a:latin typeface="Rubrik" panose="02000503000000020004" pitchFamily="2" charset="77"/>
              </a:rPr>
            </a:br>
            <a:endParaRPr lang="en-GB" sz="2000">
              <a:solidFill>
                <a:schemeClr val="bg2">
                  <a:lumMod val="25000"/>
                </a:schemeClr>
              </a:solidFill>
              <a:latin typeface="Rubrik" panose="02000503000000020004" pitchFamily="2" charset="77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‘It’s like a place, your home, you belong with your family and friends’</a:t>
            </a:r>
            <a:r>
              <a:rPr lang="en-US" sz="22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200" b="1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‘Feeling included, not left out’</a:t>
            </a:r>
            <a:r>
              <a:rPr lang="en-US" sz="22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200" b="1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‘It's all about feeling safe’</a:t>
            </a:r>
            <a:r>
              <a:rPr lang="en-US" sz="22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200" b="1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‘Feeling a part of something’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‘Feeling like there are people similar to you as well as different’</a:t>
            </a:r>
          </a:p>
          <a:p>
            <a:pPr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‘Feeling like you fit in and feeling comfortable’</a:t>
            </a:r>
            <a:br>
              <a:rPr lang="en-GB"/>
            </a:br>
            <a:endParaRPr lang="en-GB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you belong wherever you feel loved and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accepted for who you are. Just like at our school we hope.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all here to help if you don’t feel this way. </a:t>
            </a:r>
            <a:br>
              <a:rPr lang="en-GB" sz="2800">
                <a:latin typeface="Rubrik" panose="02000503000000020004" pitchFamily="2" charset="77"/>
              </a:rPr>
            </a:br>
            <a:endParaRPr lang="en-GB" sz="2800" b="1">
              <a:solidFill>
                <a:schemeClr val="bg2">
                  <a:lumMod val="25000"/>
                </a:schemeClr>
              </a:solidFill>
              <a:latin typeface="Rubrik SemiBold" panose="02000503000000020004" pitchFamily="2" charset="77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C40034-461D-0509-36DB-8D7D067F3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46573"/>
            <a:ext cx="12192000" cy="3379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D06D635-4582-5FA3-82B7-1DC94F56F03E}"/>
              </a:ext>
            </a:extLst>
          </p:cNvPr>
          <p:cNvSpPr txBox="1"/>
          <p:nvPr/>
        </p:nvSpPr>
        <p:spPr>
          <a:xfrm>
            <a:off x="636104" y="6550223"/>
            <a:ext cx="1356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Rubrik Medium" panose="02000503000000020004" pitchFamily="2" charset="77"/>
              </a:rPr>
              <a:t>Slide 4</a:t>
            </a:r>
          </a:p>
        </p:txBody>
      </p:sp>
      <p:pic>
        <p:nvPicPr>
          <p:cNvPr id="14" name="Picture 13" descr="A yellow lines on a black background&#10;&#10;AI-generated content may be incorrect.">
            <a:extLst>
              <a:ext uri="{FF2B5EF4-FFF2-40B4-BE49-F238E27FC236}">
                <a16:creationId xmlns:a16="http://schemas.microsoft.com/office/drawing/2014/main" id="{7955C9EA-4FFB-50EF-3E46-219520827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115507">
            <a:off x="10617894" y="2663137"/>
            <a:ext cx="830102" cy="856880"/>
          </a:xfrm>
          <a:prstGeom prst="rect">
            <a:avLst/>
          </a:prstGeom>
        </p:spPr>
      </p:pic>
      <p:pic>
        <p:nvPicPr>
          <p:cNvPr id="2" name="Picture 1" descr="A white circle with colorful text&#10;&#10;AI-generated content may be incorrect.">
            <a:extLst>
              <a:ext uri="{FF2B5EF4-FFF2-40B4-BE49-F238E27FC236}">
                <a16:creationId xmlns:a16="http://schemas.microsoft.com/office/drawing/2014/main" id="{6F93206E-6CC8-D98B-42B2-277E07715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6985" y="158262"/>
            <a:ext cx="1524000" cy="1524000"/>
          </a:xfrm>
          <a:prstGeom prst="rect">
            <a:avLst/>
          </a:prstGeom>
        </p:spPr>
      </p:pic>
      <p:pic>
        <p:nvPicPr>
          <p:cNvPr id="9" name="Picture 8" descr="A blue spiral on a black background&#10;&#10;AI-generated content may be incorrect.">
            <a:extLst>
              <a:ext uri="{FF2B5EF4-FFF2-40B4-BE49-F238E27FC236}">
                <a16:creationId xmlns:a16="http://schemas.microsoft.com/office/drawing/2014/main" id="{EFB15F5A-06FD-8438-EF38-7A4E4AD2E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1645" y="332282"/>
            <a:ext cx="914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2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13E9D-0594-5390-C808-2CAC601E6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ack and yellow background&#10;&#10;AI-generated content may be incorrect.">
            <a:extLst>
              <a:ext uri="{FF2B5EF4-FFF2-40B4-BE49-F238E27FC236}">
                <a16:creationId xmlns:a16="http://schemas.microsoft.com/office/drawing/2014/main" id="{8F678006-E296-C5D3-EC56-D192D9AF3B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42"/>
          <a:stretch>
            <a:fillRect/>
          </a:stretch>
        </p:blipFill>
        <p:spPr>
          <a:xfrm>
            <a:off x="0" y="0"/>
            <a:ext cx="12192000" cy="6717575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5630160C-D226-AD9B-6BA7-3512D27C9387}"/>
              </a:ext>
            </a:extLst>
          </p:cNvPr>
          <p:cNvSpPr txBox="1">
            <a:spLocks/>
          </p:cNvSpPr>
          <p:nvPr/>
        </p:nvSpPr>
        <p:spPr>
          <a:xfrm>
            <a:off x="665074" y="2936928"/>
            <a:ext cx="10652500" cy="326508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3500" b="1">
                <a:solidFill>
                  <a:srgbClr val="FF521B"/>
                </a:solidFill>
                <a:latin typeface="Calibri"/>
                <a:ea typeface="Calibri"/>
                <a:cs typeface="Calibri"/>
              </a:rPr>
              <a:t>A FEW IDEAS FROM PLACE2BE:</a:t>
            </a:r>
          </a:p>
          <a:p>
            <a:pPr marL="342900" lvl="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30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Be your true self. Belonging comes from being accepted for who you are.</a:t>
            </a:r>
            <a:r>
              <a:rPr lang="en-US" sz="230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endParaRPr lang="en-GB" sz="230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30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Do the things you love: sport, video games, music, crafts, these are great ways to connect each other.</a:t>
            </a:r>
            <a:r>
              <a:rPr lang="en-US" sz="230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endParaRPr lang="en-GB" sz="230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30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Be kind to yourself when </a:t>
            </a:r>
            <a:r>
              <a:rPr lang="en-GB" sz="230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you make a mistake, you don’t need to be perfect.</a:t>
            </a:r>
            <a:r>
              <a:rPr lang="en-US" sz="230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endParaRPr lang="en-GB" sz="230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30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Listen to your feelings and try to think about what you need. </a:t>
            </a:r>
          </a:p>
          <a:p>
            <a:pPr marL="342900" lvl="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30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Talk to someone you trust, you are not alone. </a:t>
            </a:r>
          </a:p>
        </p:txBody>
      </p:sp>
      <p:pic>
        <p:nvPicPr>
          <p:cNvPr id="6" name="Picture 5" descr="A yellow text on an orange background&#10;&#10;AI-generated content may be incorrect.">
            <a:extLst>
              <a:ext uri="{FF2B5EF4-FFF2-40B4-BE49-F238E27FC236}">
                <a16:creationId xmlns:a16="http://schemas.microsoft.com/office/drawing/2014/main" id="{EF4C3603-56B6-0F5A-03E1-0EA5D4703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19" y="430693"/>
            <a:ext cx="3169646" cy="1984199"/>
          </a:xfrm>
          <a:prstGeom prst="rect">
            <a:avLst/>
          </a:prstGeom>
        </p:spPr>
      </p:pic>
      <p:pic>
        <p:nvPicPr>
          <p:cNvPr id="3" name="Picture 2" descr="A purple spiral on a black background&#10;&#10;AI-generated content may be incorrect.">
            <a:extLst>
              <a:ext uri="{FF2B5EF4-FFF2-40B4-BE49-F238E27FC236}">
                <a16:creationId xmlns:a16="http://schemas.microsoft.com/office/drawing/2014/main" id="{EC0BB4C6-0E3B-C5E7-87F4-23099395B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139" y="558962"/>
            <a:ext cx="1068030" cy="865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328B69-0A14-95B3-3047-E4F5961E9B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7751"/>
          <a:stretch>
            <a:fillRect/>
          </a:stretch>
        </p:blipFill>
        <p:spPr>
          <a:xfrm>
            <a:off x="11601983" y="3635658"/>
            <a:ext cx="590017" cy="12379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68C4D3-CB2E-0A20-9309-01104098E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46573"/>
            <a:ext cx="12192000" cy="3379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15D39FB-9172-E9D7-2BD0-F8A52A50472F}"/>
              </a:ext>
            </a:extLst>
          </p:cNvPr>
          <p:cNvSpPr txBox="1"/>
          <p:nvPr/>
        </p:nvSpPr>
        <p:spPr>
          <a:xfrm>
            <a:off x="636104" y="6550223"/>
            <a:ext cx="1356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Rubrik Medium" panose="02000503000000020004" pitchFamily="2" charset="77"/>
              </a:rPr>
              <a:t>Slide 5</a:t>
            </a:r>
          </a:p>
        </p:txBody>
      </p:sp>
      <p:pic>
        <p:nvPicPr>
          <p:cNvPr id="4" name="Picture 3" descr="A child standing in front of a plate of cupcakes&#10;&#10;AI-generated content may be incorrect.">
            <a:extLst>
              <a:ext uri="{FF2B5EF4-FFF2-40B4-BE49-F238E27FC236}">
                <a16:creationId xmlns:a16="http://schemas.microsoft.com/office/drawing/2014/main" id="{6CE4CAAA-57DF-3FC2-1DEC-614D335EB2F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75237"/>
          <a:stretch>
            <a:fillRect/>
          </a:stretch>
        </p:blipFill>
        <p:spPr>
          <a:xfrm>
            <a:off x="7336041" y="198311"/>
            <a:ext cx="3172515" cy="1958053"/>
          </a:xfrm>
          <a:prstGeom prst="rect">
            <a:avLst/>
          </a:prstGeom>
        </p:spPr>
      </p:pic>
      <p:pic>
        <p:nvPicPr>
          <p:cNvPr id="10" name="Picture 9" descr="A child standing in front of a plate of cupcakes&#10;&#10;AI-generated content may be incorrect.">
            <a:extLst>
              <a:ext uri="{FF2B5EF4-FFF2-40B4-BE49-F238E27FC236}">
                <a16:creationId xmlns:a16="http://schemas.microsoft.com/office/drawing/2014/main" id="{5F496178-FEAA-D939-A1CD-10E6B288732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274" t="25826" r="6036" b="50797"/>
          <a:stretch>
            <a:fillRect/>
          </a:stretch>
        </p:blipFill>
        <p:spPr>
          <a:xfrm>
            <a:off x="7259643" y="1874164"/>
            <a:ext cx="2093843" cy="1457739"/>
          </a:xfrm>
          <a:prstGeom prst="rect">
            <a:avLst/>
          </a:prstGeom>
        </p:spPr>
      </p:pic>
      <p:pic>
        <p:nvPicPr>
          <p:cNvPr id="13" name="Picture 12" descr="A child standing in front of a plate of cupcakes&#10;&#10;AI-generated content may be incorrect.">
            <a:extLst>
              <a:ext uri="{FF2B5EF4-FFF2-40B4-BE49-F238E27FC236}">
                <a16:creationId xmlns:a16="http://schemas.microsoft.com/office/drawing/2014/main" id="{82904FF2-5B00-BEAB-8A71-F152724CEF1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392" t="49840" r="8154" b="26995"/>
          <a:stretch>
            <a:fillRect/>
          </a:stretch>
        </p:blipFill>
        <p:spPr>
          <a:xfrm>
            <a:off x="9280090" y="1608610"/>
            <a:ext cx="1914877" cy="1391478"/>
          </a:xfrm>
          <a:prstGeom prst="rect">
            <a:avLst/>
          </a:prstGeom>
        </p:spPr>
      </p:pic>
      <p:pic>
        <p:nvPicPr>
          <p:cNvPr id="2" name="Picture 1" descr="A white circle with colorful text&#10;&#10;AI-generated content may be incorrect.">
            <a:extLst>
              <a:ext uri="{FF2B5EF4-FFF2-40B4-BE49-F238E27FC236}">
                <a16:creationId xmlns:a16="http://schemas.microsoft.com/office/drawing/2014/main" id="{5D01CB8D-DE2A-161A-89D3-C4D6457D7D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6985" y="158262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4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A6E1E-4736-28AF-CDB7-612FE6C82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0576DC-5D51-A823-72C3-77F3FF59D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206025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BD60CE-4F3C-81F6-871F-35B4195B38D5}"/>
              </a:ext>
            </a:extLst>
          </p:cNvPr>
          <p:cNvSpPr/>
          <p:nvPr/>
        </p:nvSpPr>
        <p:spPr>
          <a:xfrm>
            <a:off x="609744" y="3702570"/>
            <a:ext cx="9163843" cy="2533338"/>
          </a:xfrm>
          <a:prstGeom prst="roundRect">
            <a:avLst>
              <a:gd name="adj" fmla="val 6079"/>
            </a:avLst>
          </a:prstGeom>
          <a:solidFill>
            <a:srgbClr val="EEEDE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404D8F1-60A3-18E4-2226-3826CA378761}"/>
              </a:ext>
            </a:extLst>
          </p:cNvPr>
          <p:cNvSpPr txBox="1">
            <a:spLocks/>
          </p:cNvSpPr>
          <p:nvPr/>
        </p:nvSpPr>
        <p:spPr>
          <a:xfrm>
            <a:off x="534289" y="2643000"/>
            <a:ext cx="9014445" cy="40222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GB" sz="8800" b="1">
                <a:solidFill>
                  <a:srgbClr val="FF52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STORY: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2500">
              <a:latin typeface="Rubrik" panose="02000503000000020004" pitchFamily="2" charset="77"/>
            </a:endParaRPr>
          </a:p>
          <a:p>
            <a:pPr marL="252000" algn="l">
              <a:lnSpc>
                <a:spcPct val="120000"/>
              </a:lnSpc>
              <a:spcBef>
                <a:spcPts val="1600"/>
              </a:spcBef>
            </a:pPr>
            <a:r>
              <a:rPr lang="en-GB" sz="5000">
                <a:latin typeface="Calibri" panose="020F0502020204030204" pitchFamily="34" charset="0"/>
                <a:cs typeface="Calibri" panose="020F0502020204030204" pitchFamily="34" charset="0"/>
              </a:rPr>
              <a:t>Once there was a small yellow bird named Sunny who was learning to sing. Sunny flew to the playground but the other birds were playing a game and the foxes were laughing from the bushes. Sunny felt small and sat on a branch, too shy to join. A squirrel named Mira noticed Sunny sitting alone. Mira sat next to Sunny, listened to one small chirp, and said, “Would you like to sit with us?” Mira introduced Sunny to a robin and a rabbit, and helped Sunny learn one new note. The next day Sunny sang a little louder because someone had said hello</a:t>
            </a:r>
            <a:r>
              <a:rPr lang="en-GB" sz="53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53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endParaRPr lang="en-GB" b="1">
              <a:solidFill>
                <a:schemeClr val="bg2">
                  <a:lumMod val="25000"/>
                </a:schemeClr>
              </a:solidFill>
              <a:latin typeface="Rubrik SemiBold" panose="02000503000000020004" pitchFamily="2" charset="77"/>
            </a:endParaRPr>
          </a:p>
        </p:txBody>
      </p:sp>
      <p:pic>
        <p:nvPicPr>
          <p:cNvPr id="6" name="Picture 5" descr="A yellow text on an orange background&#10;&#10;AI-generated content may be incorrect.">
            <a:extLst>
              <a:ext uri="{FF2B5EF4-FFF2-40B4-BE49-F238E27FC236}">
                <a16:creationId xmlns:a16="http://schemas.microsoft.com/office/drawing/2014/main" id="{0C45797F-1E2F-E88A-3C01-59C616A2B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819" y="430693"/>
            <a:ext cx="3169646" cy="1984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3D430A-7493-AF0C-EC40-77340E425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722" y="940904"/>
            <a:ext cx="947824" cy="1237974"/>
          </a:xfrm>
          <a:prstGeom prst="rect">
            <a:avLst/>
          </a:prstGeom>
        </p:spPr>
      </p:pic>
      <p:pic>
        <p:nvPicPr>
          <p:cNvPr id="24" name="Picture 23" descr="A group of children working in a classroom&#10;&#10;AI-generated content may be incorrect.">
            <a:extLst>
              <a:ext uri="{FF2B5EF4-FFF2-40B4-BE49-F238E27FC236}">
                <a16:creationId xmlns:a16="http://schemas.microsoft.com/office/drawing/2014/main" id="{FCF418A2-B8F2-9749-333D-8E56C8D89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9489" y="776631"/>
            <a:ext cx="2850404" cy="27815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D0E54D-C0CA-9136-19CA-69C36C2B30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46573"/>
            <a:ext cx="12192000" cy="3379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4988C09-B3A3-61FB-135E-3A01D912D088}"/>
              </a:ext>
            </a:extLst>
          </p:cNvPr>
          <p:cNvSpPr txBox="1"/>
          <p:nvPr/>
        </p:nvSpPr>
        <p:spPr>
          <a:xfrm>
            <a:off x="636104" y="6550223"/>
            <a:ext cx="1356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Rubrik Medium" panose="02000503000000020004" pitchFamily="2" charset="77"/>
              </a:rPr>
              <a:t>Slide 6</a:t>
            </a:r>
          </a:p>
        </p:txBody>
      </p:sp>
      <p:pic>
        <p:nvPicPr>
          <p:cNvPr id="8" name="Picture 7" descr="A yellow lines on a black background&#10;&#10;AI-generated content may be incorrect.">
            <a:extLst>
              <a:ext uri="{FF2B5EF4-FFF2-40B4-BE49-F238E27FC236}">
                <a16:creationId xmlns:a16="http://schemas.microsoft.com/office/drawing/2014/main" id="{3C66C5A4-F124-990F-C193-AD66322993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04733">
            <a:off x="10517162" y="3472724"/>
            <a:ext cx="885825" cy="914400"/>
          </a:xfrm>
          <a:prstGeom prst="rect">
            <a:avLst/>
          </a:prstGeom>
        </p:spPr>
      </p:pic>
      <p:pic>
        <p:nvPicPr>
          <p:cNvPr id="2" name="Picture 1" descr="A white circle with colorful text&#10;&#10;AI-generated content may be incorrect.">
            <a:extLst>
              <a:ext uri="{FF2B5EF4-FFF2-40B4-BE49-F238E27FC236}">
                <a16:creationId xmlns:a16="http://schemas.microsoft.com/office/drawing/2014/main" id="{88985318-DDE7-B791-9379-2FD312A46E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6985" y="158262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4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FCAF6-FE25-C828-7521-F2D69784F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and orange background&#10;&#10;AI-generated content may be incorrect.">
            <a:extLst>
              <a:ext uri="{FF2B5EF4-FFF2-40B4-BE49-F238E27FC236}">
                <a16:creationId xmlns:a16="http://schemas.microsoft.com/office/drawing/2014/main" id="{54DE150C-C78F-46BA-83DA-D2EBCB266F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005"/>
          <a:stretch>
            <a:fillRect/>
          </a:stretch>
        </p:blipFill>
        <p:spPr>
          <a:xfrm>
            <a:off x="0" y="0"/>
            <a:ext cx="12192000" cy="2219152"/>
          </a:xfrm>
          <a:prstGeom prst="rect">
            <a:avLst/>
          </a:prstGeom>
        </p:spPr>
      </p:pic>
      <p:pic>
        <p:nvPicPr>
          <p:cNvPr id="2" name="Picture 1" descr="A young child raising her hand&#10;&#10;AI-generated content may be incorrect.">
            <a:extLst>
              <a:ext uri="{FF2B5EF4-FFF2-40B4-BE49-F238E27FC236}">
                <a16:creationId xmlns:a16="http://schemas.microsoft.com/office/drawing/2014/main" id="{34DCA5A3-CDBC-F3FD-A98E-FBCC91769C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545" r="-4387"/>
          <a:stretch>
            <a:fillRect/>
          </a:stretch>
        </p:blipFill>
        <p:spPr>
          <a:xfrm flipH="1">
            <a:off x="8508998" y="1917700"/>
            <a:ext cx="3683001" cy="4940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30D88D-4979-B1B5-A089-5F187063A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46573"/>
            <a:ext cx="12192000" cy="337929"/>
          </a:xfrm>
          <a:prstGeom prst="rect">
            <a:avLst/>
          </a:prstGeom>
        </p:spPr>
      </p:pic>
      <p:pic>
        <p:nvPicPr>
          <p:cNvPr id="3" name="Picture 2" descr="A purple spiral on a black background&#10;&#10;AI-generated content may be incorrect.">
            <a:extLst>
              <a:ext uri="{FF2B5EF4-FFF2-40B4-BE49-F238E27FC236}">
                <a16:creationId xmlns:a16="http://schemas.microsoft.com/office/drawing/2014/main" id="{D93FCAEF-6E3F-B034-59D7-47DFC87BD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8865" y="335953"/>
            <a:ext cx="997378" cy="8078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863460-47A2-0F89-8799-470BEA59E19F}"/>
              </a:ext>
            </a:extLst>
          </p:cNvPr>
          <p:cNvSpPr txBox="1"/>
          <p:nvPr/>
        </p:nvSpPr>
        <p:spPr>
          <a:xfrm>
            <a:off x="636104" y="6550223"/>
            <a:ext cx="1356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Rubrik Medium" panose="02000503000000020004" pitchFamily="2" charset="77"/>
              </a:rPr>
              <a:t>Slide 7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680A9EA-0DBC-98AE-EE28-5ED7692A047C}"/>
              </a:ext>
            </a:extLst>
          </p:cNvPr>
          <p:cNvSpPr txBox="1">
            <a:spLocks/>
          </p:cNvSpPr>
          <p:nvPr/>
        </p:nvSpPr>
        <p:spPr>
          <a:xfrm>
            <a:off x="524238" y="1351882"/>
            <a:ext cx="9663453" cy="50541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800" b="1">
                <a:solidFill>
                  <a:srgbClr val="FF52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HELPING OTHER CHILDREN FEEL THEY BELONG</a:t>
            </a:r>
            <a:r>
              <a:rPr lang="en-US" sz="3800" b="1">
                <a:solidFill>
                  <a:srgbClr val="FF52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3800" b="1">
              <a:solidFill>
                <a:srgbClr val="FF52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2200"/>
              </a:spcBef>
            </a:pPr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Tips from other Children: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‘If you see someone left out then you can ask them to play’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‘Be kind’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‘By asking people how they are and if they are okay.’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‘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Make sure everyone has friends and feels included’ 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‘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Put yourself in other’s shoes’</a:t>
            </a:r>
          </a:p>
          <a:p>
            <a:pPr algn="l">
              <a:spcBef>
                <a:spcPts val="2800"/>
              </a:spcBef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we think of any more?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3400"/>
              </a:spcBef>
            </a:pPr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"Be somebody who makes everybody feel like a somebody"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Rubrik SemiBold" panose="02000503000000020004" pitchFamily="2" charset="77"/>
              </a:rPr>
              <a:t> </a:t>
            </a:r>
          </a:p>
          <a:p>
            <a:pPr lvl="0" algn="l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Rubrik" panose="02000503000000020004" pitchFamily="2" charset="77"/>
              </a:rPr>
              <a:t> 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Brad Montague, the creator of the popular online series </a:t>
            </a:r>
            <a:r>
              <a:rPr lang="en-GB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Kid President</a:t>
            </a:r>
            <a:endParaRPr lang="en-GB" sz="6400" i="1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endParaRPr lang="en-GB" b="1">
              <a:solidFill>
                <a:schemeClr val="bg2">
                  <a:lumMod val="25000"/>
                </a:schemeClr>
              </a:solidFill>
              <a:latin typeface="Rubrik SemiBold" panose="02000503000000020004" pitchFamily="2" charset="77"/>
            </a:endParaRPr>
          </a:p>
        </p:txBody>
      </p:sp>
      <p:pic>
        <p:nvPicPr>
          <p:cNvPr id="4" name="Picture 3" descr="A white circle with colorful text&#10;&#10;AI-generated content may be incorrect.">
            <a:extLst>
              <a:ext uri="{FF2B5EF4-FFF2-40B4-BE49-F238E27FC236}">
                <a16:creationId xmlns:a16="http://schemas.microsoft.com/office/drawing/2014/main" id="{1DACAF6C-12C2-E86D-8F82-109956FBD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6985" y="158262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29B2B-4EEC-439F-00B5-3D62FEF18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D44E74F4-DFC7-3CAC-A80E-E7D07A5F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550"/>
          <a:stretch>
            <a:fillRect/>
          </a:stretch>
        </p:blipFill>
        <p:spPr>
          <a:xfrm>
            <a:off x="-1" y="0"/>
            <a:ext cx="12192001" cy="4107465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C678F834-FBB3-35AC-62AC-DD89F10EBADC}"/>
              </a:ext>
            </a:extLst>
          </p:cNvPr>
          <p:cNvSpPr txBox="1">
            <a:spLocks/>
          </p:cNvSpPr>
          <p:nvPr/>
        </p:nvSpPr>
        <p:spPr>
          <a:xfrm>
            <a:off x="495996" y="1199320"/>
            <a:ext cx="7388829" cy="532737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 b="1" dirty="0">
                <a:solidFill>
                  <a:srgbClr val="FF521B"/>
                </a:solidFill>
                <a:latin typeface="Calibri"/>
                <a:ea typeface="Calibri"/>
                <a:cs typeface="Calibri"/>
              </a:rPr>
              <a:t>LET'S PRACTICE</a:t>
            </a:r>
            <a:r>
              <a:rPr lang="en-GB" sz="3500" b="1" dirty="0">
                <a:solidFill>
                  <a:srgbClr val="FF521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500" b="1" dirty="0">
                <a:solidFill>
                  <a:srgbClr val="FF521B"/>
                </a:solidFill>
                <a:latin typeface="Calibri"/>
                <a:ea typeface="Calibri"/>
                <a:cs typeface="Calibri"/>
              </a:rPr>
              <a:t> </a:t>
            </a:r>
            <a:endParaRPr lang="en-GB" sz="3500" b="1" dirty="0">
              <a:solidFill>
                <a:srgbClr val="FF521B"/>
              </a:solidFill>
              <a:latin typeface="Calibri"/>
              <a:ea typeface="Calibri"/>
              <a:cs typeface="Calibri"/>
            </a:endParaRPr>
          </a:p>
          <a:p>
            <a:pPr algn="l"/>
            <a:endParaRPr lang="en-GB" b="1"/>
          </a:p>
          <a:p>
            <a:pPr algn="l"/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Interactive activity</a:t>
            </a:r>
          </a:p>
          <a:p>
            <a:pPr algn="l"/>
            <a:endParaRPr lang="en-GB" sz="2800" b="1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1. Turn to the person next to you and say </a:t>
            </a:r>
          </a:p>
          <a:p>
            <a:pPr marL="323850" lvl="0" algn="l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your name clearly.</a:t>
            </a:r>
          </a:p>
          <a:p>
            <a:pPr lvl="0" algn="l">
              <a:spcBef>
                <a:spcPts val="1200"/>
              </a:spcBef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2. Tell them your favourite colour or favourite game.</a:t>
            </a:r>
          </a:p>
          <a:p>
            <a:pPr lvl="0" algn="l">
              <a:spcBef>
                <a:spcPts val="1200"/>
              </a:spcBef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3. Swap so they say their name and favourite thing to you.</a:t>
            </a:r>
          </a:p>
          <a:p>
            <a:pPr algn="l">
              <a:spcBef>
                <a:spcPts val="1200"/>
              </a:spcBef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4. After pairs finish, everyone quietly wave to the person    </a:t>
            </a:r>
          </a:p>
          <a:p>
            <a:pPr marL="287655" algn="l">
              <a:spcBef>
                <a:spcPts val="0"/>
              </a:spcBef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you spoke with.</a:t>
            </a:r>
          </a:p>
          <a:p>
            <a:pPr algn="l">
              <a:lnSpc>
                <a:spcPct val="100000"/>
              </a:lnSpc>
            </a:pPr>
            <a:endParaRPr lang="en-GB" b="1">
              <a:solidFill>
                <a:schemeClr val="bg2">
                  <a:lumMod val="25000"/>
                </a:schemeClr>
              </a:solidFill>
              <a:latin typeface="Rubrik SemiBold" panose="02000503000000020004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4B5E00-32A8-57C5-0A50-95E3E604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46573"/>
            <a:ext cx="12192000" cy="3379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0010FC-E9BB-9F30-1716-78AC5A618C5C}"/>
              </a:ext>
            </a:extLst>
          </p:cNvPr>
          <p:cNvSpPr txBox="1"/>
          <p:nvPr/>
        </p:nvSpPr>
        <p:spPr>
          <a:xfrm>
            <a:off x="636104" y="6550223"/>
            <a:ext cx="1356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Rubrik Medium" panose="02000503000000020004" pitchFamily="2" charset="77"/>
              </a:rPr>
              <a:t>Slide 8</a:t>
            </a:r>
          </a:p>
        </p:txBody>
      </p:sp>
      <p:pic>
        <p:nvPicPr>
          <p:cNvPr id="9" name="Picture 8" descr="A group of children holding a football ball&#10;&#10;AI-generated content may be incorrect.">
            <a:extLst>
              <a:ext uri="{FF2B5EF4-FFF2-40B4-BE49-F238E27FC236}">
                <a16:creationId xmlns:a16="http://schemas.microsoft.com/office/drawing/2014/main" id="{EECF9640-C9FC-AE11-D99D-50D50573E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973" y="1068464"/>
            <a:ext cx="3860800" cy="3911600"/>
          </a:xfrm>
          <a:prstGeom prst="rect">
            <a:avLst/>
          </a:prstGeom>
        </p:spPr>
      </p:pic>
      <p:pic>
        <p:nvPicPr>
          <p:cNvPr id="2" name="Picture 1" descr="A white circle with colorful text&#10;&#10;AI-generated content may be incorrect.">
            <a:extLst>
              <a:ext uri="{FF2B5EF4-FFF2-40B4-BE49-F238E27FC236}">
                <a16:creationId xmlns:a16="http://schemas.microsoft.com/office/drawing/2014/main" id="{CE5DF3EE-EE53-828B-B0E2-9EB442DA2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6985" y="158262"/>
            <a:ext cx="1524000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7E7E24-7E1F-A811-9951-070B921EE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1492" y="5429481"/>
            <a:ext cx="947824" cy="123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3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17711169d0ec21e93350823f0cda56a9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xmlns:ns4="80702035-83e4-4f4e-898a-6cc0c7e3ab77" targetNamespace="http://schemas.microsoft.com/office/2006/metadata/properties" ma:root="true" ma:fieldsID="29713c45adf0e8082d7e54979758cd96" ns1:_="" ns2:_="" ns3:_="" ns4:_="">
    <xsd:import namespace="http://schemas.microsoft.com/sharepoint/v3"/>
    <xsd:import namespace="a7637a19-367a-4688-a577-98d1b2f5287e"/>
    <xsd:import namespace="c08b032f-9e00-415d-9c15-e247b3ec09db"/>
    <xsd:import namespace="80702035-83e4-4f4e-898a-6cc0c7e3ab77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b5400aad-a3f4-4bea-97d8-85ce61c1b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2035-83e4-4f4e-898a-6cc0c7e3ab77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73041a45-58e0-4365-b532-a6b5112c4836}" ma:internalName="TaxCatchAll" ma:showField="CatchAllData" ma:web="80702035-83e4-4f4e-898a-6cc0c7e3a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edBy xmlns="http://schemas.microsoft.com/sharepoint/v3">
      <UserInfo>
        <DisplayName/>
        <AccountId xsi:nil="true"/>
        <AccountType/>
      </UserInfo>
    </RatedBy>
    <lcf76f155ced4ddcb4097134ff3c332f xmlns="c08b032f-9e00-415d-9c15-e247b3ec09db">
      <Terms xmlns="http://schemas.microsoft.com/office/infopath/2007/PartnerControls"/>
    </lcf76f155ced4ddcb4097134ff3c332f>
    <TaxCatchAll xmlns="80702035-83e4-4f4e-898a-6cc0c7e3ab77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6F3FAC-A97E-43F4-83F7-FEAA493EA32E}">
  <ds:schemaRefs>
    <ds:schemaRef ds:uri="80702035-83e4-4f4e-898a-6cc0c7e3ab77"/>
    <ds:schemaRef ds:uri="a7637a19-367a-4688-a577-98d1b2f5287e"/>
    <ds:schemaRef ds:uri="c08b032f-9e00-415d-9c15-e247b3ec09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FCD86E4-D894-4538-971C-C877D85A1301}">
  <ds:schemaRefs>
    <ds:schemaRef ds:uri="http://www.w3.org/XML/1998/namespace"/>
    <ds:schemaRef ds:uri="http://schemas.microsoft.com/office/2006/documentManagement/types"/>
    <ds:schemaRef ds:uri="http://purl.org/dc/terms/"/>
    <ds:schemaRef ds:uri="c08b032f-9e00-415d-9c15-e247b3ec09db"/>
    <ds:schemaRef ds:uri="http://purl.org/dc/dcmitype/"/>
    <ds:schemaRef ds:uri="http://schemas.microsoft.com/sharepoint/v3"/>
    <ds:schemaRef ds:uri="80702035-83e4-4f4e-898a-6cc0c7e3ab77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a7637a19-367a-4688-a577-98d1b2f5287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BAE7362-6F03-488E-ADA4-CF4EAA5EBE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1295</Words>
  <Application>Microsoft Office PowerPoint</Application>
  <PresentationFormat>Widescreen</PresentationFormat>
  <Paragraphs>99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Rubrik</vt:lpstr>
      <vt:lpstr>Rubrik Medium</vt:lpstr>
      <vt:lpstr>Rubrik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Davis</dc:creator>
  <cp:lastModifiedBy>Diane Smith</cp:lastModifiedBy>
  <cp:revision>32</cp:revision>
  <dcterms:created xsi:type="dcterms:W3CDTF">2019-09-09T19:49:42Z</dcterms:created>
  <dcterms:modified xsi:type="dcterms:W3CDTF">2026-02-08T18:29:20Z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0x0101006A3E065A9F46F846B77359383866DA7B</vt:lpwstr>
  </property>
</Properties>
</file>